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4" r:id="rId4"/>
    <p:sldId id="275" r:id="rId5"/>
    <p:sldId id="262" r:id="rId6"/>
    <p:sldId id="267" r:id="rId7"/>
    <p:sldId id="268" r:id="rId8"/>
    <p:sldId id="270" r:id="rId9"/>
    <p:sldId id="271" r:id="rId10"/>
    <p:sldId id="269" r:id="rId11"/>
    <p:sldId id="279" r:id="rId12"/>
    <p:sldId id="278" r:id="rId13"/>
    <p:sldId id="276" r:id="rId14"/>
    <p:sldId id="277" r:id="rId15"/>
    <p:sldId id="272" r:id="rId16"/>
  </p:sldIdLst>
  <p:sldSz cx="9144000" cy="6858000" type="screen4x3"/>
  <p:notesSz cx="9144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63"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4/12/2020</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4/12/2020</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4/12/2020</a:t>
            </a:fld>
            <a:endParaRPr lang="en-US" smtClean="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4/12/2020</a:t>
            </a:fld>
            <a:endParaRPr lang="en-US" smtClean="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4/12/2020</a:t>
            </a:fld>
            <a:endParaRPr lang="en-US" smtClean="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316468" y="96901"/>
            <a:ext cx="720077" cy="432053"/>
          </a:xfrm>
          <a:prstGeom prst="rect">
            <a:avLst/>
          </a:prstGeom>
          <a:blipFill>
            <a:blip r:embed="rId7" cstate="print"/>
            <a:stretch>
              <a:fillRect/>
            </a:stretch>
          </a:blipFill>
        </p:spPr>
        <p:txBody>
          <a:bodyPr wrap="square" lIns="0" tIns="0" rIns="0" bIns="0" rtlCol="0">
            <a:noAutofit/>
          </a:bodyPr>
          <a:lstStyle/>
          <a:p>
            <a:endParaRPr/>
          </a:p>
        </p:txBody>
      </p:sp>
      <p:sp>
        <p:nvSpPr>
          <p:cNvPr id="17" name="bk object 17"/>
          <p:cNvSpPr/>
          <p:nvPr/>
        </p:nvSpPr>
        <p:spPr>
          <a:xfrm>
            <a:off x="107504" y="96837"/>
            <a:ext cx="646112" cy="646112"/>
          </a:xfrm>
          <a:prstGeom prst="rect">
            <a:avLst/>
          </a:prstGeom>
          <a:blipFill>
            <a:blip r:embed="rId8" cstate="print"/>
            <a:stretch>
              <a:fillRect/>
            </a:stretch>
          </a:blipFill>
        </p:spPr>
        <p:txBody>
          <a:bodyPr wrap="square" lIns="0" tIns="0" rIns="0" bIns="0" rtlCol="0">
            <a:noAutofit/>
          </a:bodyPr>
          <a:lstStyle/>
          <a:p>
            <a:endParaRPr/>
          </a:p>
        </p:txBody>
      </p:sp>
      <p:sp>
        <p:nvSpPr>
          <p:cNvPr id="2" name="Holder 2"/>
          <p:cNvSpPr>
            <a:spLocks noGrp="1"/>
          </p:cNvSpPr>
          <p:nvPr>
            <p:ph type="title"/>
          </p:nvPr>
        </p:nvSpPr>
        <p:spPr>
          <a:xfrm>
            <a:off x="2320264" y="485775"/>
            <a:ext cx="4503471" cy="637495"/>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436270" y="1258569"/>
            <a:ext cx="8271459" cy="246851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4/12/2020</a:t>
            </a:fld>
            <a:endParaRPr lang="en-US" smtClean="0"/>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57197" y="1536826"/>
            <a:ext cx="5511800" cy="1165987"/>
          </a:xfrm>
          <a:prstGeom prst="rect">
            <a:avLst/>
          </a:prstGeom>
        </p:spPr>
        <p:txBody>
          <a:bodyPr vert="horz" wrap="square" lIns="0" tIns="0" rIns="0" bIns="0" rtlCol="0">
            <a:noAutofit/>
          </a:bodyPr>
          <a:lstStyle/>
          <a:p>
            <a:pPr marL="12700">
              <a:lnSpc>
                <a:spcPts val="4205"/>
              </a:lnSpc>
            </a:pPr>
            <a:r>
              <a:rPr sz="4000" dirty="0" err="1" smtClean="0">
                <a:latin typeface="宋体"/>
                <a:cs typeface="宋体"/>
              </a:rPr>
              <a:t>安徽工程大学</a:t>
            </a:r>
            <a:r>
              <a:rPr lang="zh-CN" altLang="en-US" sz="4000" dirty="0" smtClean="0">
                <a:latin typeface="宋体"/>
                <a:cs typeface="宋体"/>
              </a:rPr>
              <a:t>工业工程</a:t>
            </a:r>
            <a:endParaRPr lang="en-US" altLang="zh-CN" sz="4000" dirty="0" smtClean="0">
              <a:latin typeface="宋体"/>
              <a:cs typeface="宋体"/>
            </a:endParaRPr>
          </a:p>
          <a:p>
            <a:pPr marL="12700" algn="ctr">
              <a:lnSpc>
                <a:spcPct val="150000"/>
              </a:lnSpc>
            </a:pPr>
            <a:r>
              <a:rPr lang="zh-CN" altLang="en-US" sz="4000" dirty="0" smtClean="0">
                <a:latin typeface="宋体"/>
                <a:cs typeface="宋体"/>
              </a:rPr>
              <a:t>专</a:t>
            </a:r>
            <a:r>
              <a:rPr lang="zh-CN" altLang="en-US" sz="4000" dirty="0" smtClean="0">
                <a:latin typeface="宋体"/>
                <a:cs typeface="宋体"/>
              </a:rPr>
              <a:t>业特色</a:t>
            </a:r>
            <a:endParaRPr lang="en-US" altLang="zh-CN" sz="4000" dirty="0" smtClean="0">
              <a:latin typeface="宋体"/>
              <a:cs typeface="宋体"/>
            </a:endParaRPr>
          </a:p>
          <a:p>
            <a:pPr marL="12700">
              <a:lnSpc>
                <a:spcPts val="4205"/>
              </a:lnSpc>
            </a:pPr>
            <a:endParaRPr sz="3600" dirty="0">
              <a:latin typeface="宋体"/>
              <a:cs typeface="宋体"/>
            </a:endParaRPr>
          </a:p>
        </p:txBody>
      </p:sp>
      <p:sp>
        <p:nvSpPr>
          <p:cNvPr id="3" name="object 3"/>
          <p:cNvSpPr txBox="1"/>
          <p:nvPr/>
        </p:nvSpPr>
        <p:spPr>
          <a:xfrm>
            <a:off x="2362200" y="4065206"/>
            <a:ext cx="5017136" cy="679133"/>
          </a:xfrm>
          <a:prstGeom prst="rect">
            <a:avLst/>
          </a:prstGeom>
        </p:spPr>
        <p:txBody>
          <a:bodyPr vert="horz" wrap="square" lIns="0" tIns="0" rIns="0" bIns="0" rtlCol="0">
            <a:noAutofit/>
          </a:bodyPr>
          <a:lstStyle/>
          <a:p>
            <a:pPr marL="3175" algn="ctr">
              <a:lnSpc>
                <a:spcPct val="100000"/>
              </a:lnSpc>
            </a:pPr>
            <a:endParaRPr sz="2800" dirty="0">
              <a:latin typeface="Times New Roman"/>
              <a:cs typeface="Times New Roman"/>
            </a:endParaRPr>
          </a:p>
        </p:txBody>
      </p:sp>
      <p:sp>
        <p:nvSpPr>
          <p:cNvPr id="4" name="object 2"/>
          <p:cNvSpPr txBox="1"/>
          <p:nvPr/>
        </p:nvSpPr>
        <p:spPr>
          <a:xfrm>
            <a:off x="2642997" y="4161346"/>
            <a:ext cx="5129403" cy="582994"/>
          </a:xfrm>
          <a:prstGeom prst="rect">
            <a:avLst/>
          </a:prstGeom>
        </p:spPr>
        <p:txBody>
          <a:bodyPr vert="horz" wrap="square" lIns="0" tIns="0" rIns="0" bIns="0" rtlCol="0">
            <a:noAutofit/>
          </a:bodyPr>
          <a:lstStyle/>
          <a:p>
            <a:pPr marL="12700">
              <a:lnSpc>
                <a:spcPts val="4205"/>
              </a:lnSpc>
            </a:pPr>
            <a:r>
              <a:rPr lang="zh-CN" altLang="en-US" sz="2800" dirty="0" smtClean="0">
                <a:latin typeface="宋体"/>
                <a:cs typeface="宋体"/>
              </a:rPr>
              <a:t>管理工程学院工业工程系</a:t>
            </a:r>
            <a:endParaRPr sz="2800" dirty="0">
              <a:latin typeface="宋体"/>
              <a:cs typeface="宋体"/>
            </a:endParaRPr>
          </a:p>
        </p:txBody>
      </p:sp>
      <p:sp>
        <p:nvSpPr>
          <p:cNvPr id="5" name="object 2"/>
          <p:cNvSpPr txBox="1"/>
          <p:nvPr/>
        </p:nvSpPr>
        <p:spPr>
          <a:xfrm>
            <a:off x="3733800" y="4903406"/>
            <a:ext cx="2508567" cy="582994"/>
          </a:xfrm>
          <a:prstGeom prst="rect">
            <a:avLst/>
          </a:prstGeom>
        </p:spPr>
        <p:txBody>
          <a:bodyPr vert="horz" wrap="square" lIns="0" tIns="0" rIns="0" bIns="0" rtlCol="0">
            <a:noAutofit/>
          </a:bodyPr>
          <a:lstStyle/>
          <a:p>
            <a:pPr marL="12700">
              <a:lnSpc>
                <a:spcPts val="4205"/>
              </a:lnSpc>
            </a:pPr>
            <a:r>
              <a:rPr lang="en-US" altLang="zh-CN" sz="2800" dirty="0" smtClean="0">
                <a:latin typeface="宋体"/>
                <a:cs typeface="宋体"/>
              </a:rPr>
              <a:t>2020</a:t>
            </a:r>
            <a:r>
              <a:rPr lang="zh-CN" altLang="en-US" sz="2800" dirty="0" smtClean="0">
                <a:latin typeface="宋体"/>
                <a:cs typeface="宋体"/>
              </a:rPr>
              <a:t>年</a:t>
            </a:r>
            <a:r>
              <a:rPr lang="en-US" altLang="zh-CN" sz="2800" dirty="0" smtClean="0">
                <a:latin typeface="宋体"/>
                <a:cs typeface="宋体"/>
              </a:rPr>
              <a:t>4</a:t>
            </a:r>
            <a:r>
              <a:rPr lang="zh-CN" altLang="en-US" sz="2800" dirty="0">
                <a:latin typeface="宋体"/>
                <a:cs typeface="宋体"/>
              </a:rPr>
              <a:t>月</a:t>
            </a:r>
            <a:endParaRPr sz="2800" dirty="0">
              <a:latin typeface="宋体"/>
              <a:cs typeface="宋体"/>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5600" y="742316"/>
            <a:ext cx="3343275" cy="476884"/>
          </a:xfrm>
          <a:prstGeom prst="rect">
            <a:avLst/>
          </a:prstGeom>
        </p:spPr>
        <p:txBody>
          <a:bodyPr vert="horz" wrap="square" lIns="0" tIns="0" rIns="0" bIns="0" rtlCol="0">
            <a:noAutofit/>
          </a:bodyPr>
          <a:lstStyle/>
          <a:p>
            <a:pPr marL="12700">
              <a:lnSpc>
                <a:spcPts val="3750"/>
              </a:lnSpc>
            </a:pPr>
            <a:r>
              <a:rPr sz="3200" dirty="0" err="1" smtClean="0">
                <a:latin typeface="宋体"/>
                <a:cs typeface="宋体"/>
              </a:rPr>
              <a:t>工业工程专业</a:t>
            </a:r>
            <a:r>
              <a:rPr lang="zh-CN" altLang="en-US" sz="3200" dirty="0" smtClean="0">
                <a:latin typeface="宋体"/>
                <a:cs typeface="宋体"/>
              </a:rPr>
              <a:t>特色</a:t>
            </a:r>
            <a:endParaRPr sz="3200" dirty="0">
              <a:latin typeface="宋体"/>
              <a:cs typeface="宋体"/>
            </a:endParaRPr>
          </a:p>
        </p:txBody>
      </p:sp>
      <p:sp>
        <p:nvSpPr>
          <p:cNvPr id="7" name="object 2"/>
          <p:cNvSpPr txBox="1"/>
          <p:nvPr/>
        </p:nvSpPr>
        <p:spPr>
          <a:xfrm>
            <a:off x="533400" y="1524000"/>
            <a:ext cx="8001000" cy="756240"/>
          </a:xfrm>
          <a:prstGeom prst="rect">
            <a:avLst/>
          </a:prstGeom>
        </p:spPr>
        <p:txBody>
          <a:bodyPr vert="horz" wrap="square" lIns="0" tIns="0" rIns="0" bIns="0" rtlCol="0">
            <a:noAutofit/>
          </a:bodyPr>
          <a:lstStyle/>
          <a:p>
            <a:pPr marL="12700" marR="12700" algn="just">
              <a:lnSpc>
                <a:spcPct val="99200"/>
              </a:lnSpc>
            </a:pPr>
            <a:r>
              <a:rPr lang="en-US" altLang="zh-CN" sz="2800" b="1" spc="-20" dirty="0" smtClean="0">
                <a:solidFill>
                  <a:srgbClr val="0000FF"/>
                </a:solidFill>
                <a:latin typeface="宋体"/>
                <a:cs typeface="宋体"/>
              </a:rPr>
              <a:t>(</a:t>
            </a:r>
            <a:r>
              <a:rPr lang="zh-CN" altLang="en-US" sz="2800" b="1" spc="-20" dirty="0">
                <a:solidFill>
                  <a:srgbClr val="0000FF"/>
                </a:solidFill>
                <a:latin typeface="宋体"/>
                <a:cs typeface="宋体"/>
              </a:rPr>
              <a:t>一</a:t>
            </a:r>
            <a:r>
              <a:rPr lang="en-US" altLang="zh-CN" sz="2800" b="1" spc="-20" dirty="0">
                <a:solidFill>
                  <a:srgbClr val="0000FF"/>
                </a:solidFill>
                <a:latin typeface="宋体"/>
                <a:cs typeface="宋体"/>
              </a:rPr>
              <a:t>)	</a:t>
            </a:r>
            <a:r>
              <a:rPr lang="zh-CN" altLang="en-US" sz="2800" b="1" spc="-20" dirty="0">
                <a:solidFill>
                  <a:srgbClr val="0000FF"/>
                </a:solidFill>
                <a:latin typeface="宋体"/>
                <a:cs typeface="宋体"/>
              </a:rPr>
              <a:t>科学合理的工业工程培养计划和课程体系</a:t>
            </a:r>
            <a:endParaRPr sz="2800" b="1" dirty="0">
              <a:solidFill>
                <a:srgbClr val="0000FF"/>
              </a:solidFill>
              <a:latin typeface="宋体"/>
              <a:cs typeface="宋体"/>
            </a:endParaRPr>
          </a:p>
        </p:txBody>
      </p:sp>
      <p:sp>
        <p:nvSpPr>
          <p:cNvPr id="8" name="Rectangle 3"/>
          <p:cNvSpPr txBox="1">
            <a:spLocks noChangeArrowheads="1"/>
          </p:cNvSpPr>
          <p:nvPr/>
        </p:nvSpPr>
        <p:spPr>
          <a:xfrm>
            <a:off x="685800" y="2209800"/>
            <a:ext cx="7769226" cy="3908425"/>
          </a:xfrm>
          <a:prstGeom prst="rect">
            <a:avLst/>
          </a:prstGeom>
        </p:spPr>
        <p:txBody>
          <a:bodyPr wrap="square" lIns="0" tIns="0" rIns="0" bIns="0">
            <a:noAutofit/>
          </a:bodyPr>
          <a:lstStyle/>
          <a:p>
            <a:pPr lvl="0">
              <a:lnSpc>
                <a:spcPts val="3300"/>
              </a:lnSpc>
            </a:pPr>
            <a:r>
              <a:rPr lang="zh-CN" altLang="en-US" sz="2400" b="1" dirty="0" smtClean="0"/>
              <a:t>（</a:t>
            </a:r>
            <a:r>
              <a:rPr lang="en-US" altLang="zh-CN" sz="2400" b="1" dirty="0" smtClean="0"/>
              <a:t>1</a:t>
            </a:r>
            <a:r>
              <a:rPr lang="zh-CN" altLang="en-US" sz="2400" b="1" dirty="0" smtClean="0"/>
              <a:t>）</a:t>
            </a:r>
            <a:r>
              <a:rPr lang="zh-CN" altLang="zh-CN" sz="2400" b="1" dirty="0" smtClean="0"/>
              <a:t>突出</a:t>
            </a:r>
            <a:r>
              <a:rPr lang="zh-CN" altLang="zh-CN" sz="2400" b="1" dirty="0"/>
              <a:t>以项目为载体任务拉动式教学模式</a:t>
            </a:r>
            <a:endParaRPr lang="zh-CN" altLang="zh-CN" sz="2400" dirty="0"/>
          </a:p>
          <a:p>
            <a:pPr>
              <a:lnSpc>
                <a:spcPts val="3300"/>
              </a:lnSpc>
            </a:pPr>
            <a:r>
              <a:rPr lang="en-US" altLang="zh-CN" sz="2400" dirty="0" smtClean="0"/>
              <a:t>         </a:t>
            </a:r>
            <a:r>
              <a:rPr lang="zh-CN" altLang="zh-CN" sz="2400" dirty="0" smtClean="0"/>
              <a:t>在</a:t>
            </a:r>
            <a:r>
              <a:rPr lang="zh-CN" altLang="zh-CN" sz="2400" dirty="0"/>
              <a:t>基础课程和工程专业课程教学过程中，采用以项目为载体、任务拉动式教学模式，使学生有兴趣、有研究、有实践地学习专业领域的知识，逐步低、系统地增长工工程实践能力、创新能力和科学研究能力。</a:t>
            </a:r>
          </a:p>
          <a:p>
            <a:pPr lvl="0">
              <a:lnSpc>
                <a:spcPts val="3300"/>
              </a:lnSpc>
            </a:pPr>
            <a:r>
              <a:rPr lang="zh-CN" altLang="en-US" sz="2400" b="1" dirty="0" smtClean="0"/>
              <a:t>（</a:t>
            </a:r>
            <a:r>
              <a:rPr lang="en-US" altLang="zh-CN" sz="2400" b="1" dirty="0" smtClean="0"/>
              <a:t>2</a:t>
            </a:r>
            <a:r>
              <a:rPr lang="zh-CN" altLang="en-US" sz="2400" b="1" dirty="0" smtClean="0"/>
              <a:t>）</a:t>
            </a:r>
            <a:r>
              <a:rPr lang="zh-CN" altLang="zh-CN" sz="2400" b="1" dirty="0" smtClean="0"/>
              <a:t>加强</a:t>
            </a:r>
            <a:r>
              <a:rPr lang="zh-CN" altLang="zh-CN" sz="2400" b="1" dirty="0"/>
              <a:t>工程研究方法训练</a:t>
            </a:r>
            <a:endParaRPr lang="zh-CN" altLang="zh-CN" sz="2400" dirty="0"/>
          </a:p>
          <a:p>
            <a:pPr>
              <a:lnSpc>
                <a:spcPts val="3300"/>
              </a:lnSpc>
            </a:pPr>
            <a:r>
              <a:rPr lang="en-US" altLang="zh-CN" sz="2400" dirty="0" smtClean="0"/>
              <a:t>        </a:t>
            </a:r>
            <a:r>
              <a:rPr lang="zh-CN" altLang="zh-CN" sz="2400" dirty="0" smtClean="0"/>
              <a:t>开设</a:t>
            </a:r>
            <a:r>
              <a:rPr lang="zh-CN" altLang="zh-CN" sz="2400" dirty="0"/>
              <a:t>专题讲座、科技文献检索等课程，帮助学生了解工程实践和科学研究的基本流程以及关键环节，建立工程学科知识体系的整体概念，掌握工程研究的思路和方法，形成对科学研究的初步认识和综合型的思维基础。</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5600" y="742316"/>
            <a:ext cx="3343275" cy="476884"/>
          </a:xfrm>
          <a:prstGeom prst="rect">
            <a:avLst/>
          </a:prstGeom>
        </p:spPr>
        <p:txBody>
          <a:bodyPr vert="horz" wrap="square" lIns="0" tIns="0" rIns="0" bIns="0" rtlCol="0">
            <a:noAutofit/>
          </a:bodyPr>
          <a:lstStyle/>
          <a:p>
            <a:pPr marL="12700">
              <a:lnSpc>
                <a:spcPts val="3750"/>
              </a:lnSpc>
            </a:pPr>
            <a:r>
              <a:rPr sz="3200" dirty="0" err="1" smtClean="0">
                <a:latin typeface="宋体"/>
                <a:cs typeface="宋体"/>
              </a:rPr>
              <a:t>工业工程专业</a:t>
            </a:r>
            <a:r>
              <a:rPr lang="zh-CN" altLang="en-US" sz="3200" dirty="0" smtClean="0">
                <a:latin typeface="宋体"/>
                <a:cs typeface="宋体"/>
              </a:rPr>
              <a:t>特色</a:t>
            </a:r>
            <a:endParaRPr sz="3200" dirty="0">
              <a:latin typeface="宋体"/>
              <a:cs typeface="宋体"/>
            </a:endParaRPr>
          </a:p>
        </p:txBody>
      </p:sp>
      <p:sp>
        <p:nvSpPr>
          <p:cNvPr id="7" name="object 2"/>
          <p:cNvSpPr txBox="1"/>
          <p:nvPr/>
        </p:nvSpPr>
        <p:spPr>
          <a:xfrm>
            <a:off x="533400" y="1524000"/>
            <a:ext cx="8153400" cy="609600"/>
          </a:xfrm>
          <a:prstGeom prst="rect">
            <a:avLst/>
          </a:prstGeom>
        </p:spPr>
        <p:txBody>
          <a:bodyPr vert="horz" wrap="square" lIns="0" tIns="0" rIns="0" bIns="0" rtlCol="0">
            <a:noAutofit/>
          </a:bodyPr>
          <a:lstStyle/>
          <a:p>
            <a:pPr marL="12700" marR="12700" algn="just">
              <a:lnSpc>
                <a:spcPct val="99200"/>
              </a:lnSpc>
            </a:pPr>
            <a:r>
              <a:rPr lang="en-US" altLang="zh-CN" sz="2800" b="1" spc="-20" dirty="0" smtClean="0">
                <a:solidFill>
                  <a:srgbClr val="0000FF"/>
                </a:solidFill>
                <a:latin typeface="宋体"/>
                <a:cs typeface="宋体"/>
              </a:rPr>
              <a:t>(</a:t>
            </a:r>
            <a:r>
              <a:rPr lang="zh-CN" altLang="en-US" sz="2800" b="1" spc="-20" dirty="0" smtClean="0">
                <a:solidFill>
                  <a:srgbClr val="0000FF"/>
                </a:solidFill>
                <a:latin typeface="宋体"/>
                <a:cs typeface="宋体"/>
              </a:rPr>
              <a:t>二</a:t>
            </a:r>
            <a:r>
              <a:rPr lang="en-US" altLang="zh-CN" sz="2800" b="1" spc="-20" dirty="0">
                <a:solidFill>
                  <a:srgbClr val="0000FF"/>
                </a:solidFill>
                <a:latin typeface="宋体"/>
                <a:cs typeface="宋体"/>
              </a:rPr>
              <a:t>)	</a:t>
            </a:r>
            <a:r>
              <a:rPr lang="zh-CN" altLang="en-US" sz="2800" b="1" spc="-20" dirty="0" smtClean="0">
                <a:solidFill>
                  <a:srgbClr val="0000FF"/>
                </a:solidFill>
                <a:latin typeface="宋体"/>
                <a:cs typeface="宋体"/>
              </a:rPr>
              <a:t>构建</a:t>
            </a:r>
            <a:r>
              <a:rPr lang="zh-CN" altLang="en-US" sz="2800" b="1" spc="-20" dirty="0">
                <a:solidFill>
                  <a:srgbClr val="0000FF"/>
                </a:solidFill>
                <a:latin typeface="宋体"/>
                <a:cs typeface="宋体"/>
              </a:rPr>
              <a:t>多元化实践教学体系，创新实践教学模式</a:t>
            </a:r>
            <a:endParaRPr sz="2800" b="1" dirty="0">
              <a:solidFill>
                <a:srgbClr val="0000FF"/>
              </a:solidFill>
              <a:latin typeface="宋体"/>
              <a:cs typeface="宋体"/>
            </a:endParaRPr>
          </a:p>
        </p:txBody>
      </p:sp>
      <p:sp>
        <p:nvSpPr>
          <p:cNvPr id="8" name="Rectangle 3"/>
          <p:cNvSpPr txBox="1">
            <a:spLocks noChangeArrowheads="1"/>
          </p:cNvSpPr>
          <p:nvPr/>
        </p:nvSpPr>
        <p:spPr>
          <a:xfrm>
            <a:off x="685800" y="2133600"/>
            <a:ext cx="7769226" cy="4648200"/>
          </a:xfrm>
          <a:prstGeom prst="rect">
            <a:avLst/>
          </a:prstGeom>
        </p:spPr>
        <p:txBody>
          <a:bodyPr wrap="square" lIns="0" tIns="0" rIns="0" bIns="0">
            <a:noAutofit/>
          </a:bodyPr>
          <a:lstStyle/>
          <a:p>
            <a:pPr lvl="0">
              <a:lnSpc>
                <a:spcPts val="3300"/>
              </a:lnSpc>
            </a:pPr>
            <a:r>
              <a:rPr lang="zh-CN" altLang="en-US" sz="2400" b="1" dirty="0" smtClean="0"/>
              <a:t>（</a:t>
            </a:r>
            <a:r>
              <a:rPr lang="en-US" altLang="zh-CN" sz="2400" b="1" dirty="0" smtClean="0"/>
              <a:t>1</a:t>
            </a:r>
            <a:r>
              <a:rPr lang="zh-CN" altLang="en-US" sz="2400" b="1" dirty="0" smtClean="0"/>
              <a:t>）</a:t>
            </a:r>
            <a:r>
              <a:rPr lang="zh-CN" altLang="zh-CN" sz="2400" b="1" dirty="0" smtClean="0"/>
              <a:t>建设</a:t>
            </a:r>
            <a:r>
              <a:rPr lang="zh-CN" altLang="zh-CN" sz="2400" b="1" dirty="0"/>
              <a:t>应用与创新共促的工程实践教育</a:t>
            </a:r>
            <a:r>
              <a:rPr lang="zh-CN" altLang="zh-CN" sz="2400" b="1" dirty="0" smtClean="0"/>
              <a:t>基地</a:t>
            </a:r>
            <a:endParaRPr lang="en-US" altLang="zh-CN" sz="2400" b="1" dirty="0" smtClean="0"/>
          </a:p>
          <a:p>
            <a:pPr>
              <a:lnSpc>
                <a:spcPts val="3300"/>
              </a:lnSpc>
            </a:pPr>
            <a:r>
              <a:rPr lang="en-US" altLang="zh-CN" sz="2400" b="1" dirty="0" smtClean="0"/>
              <a:t>         </a:t>
            </a:r>
            <a:r>
              <a:rPr lang="zh-CN" altLang="zh-CN" sz="2400" dirty="0" smtClean="0"/>
              <a:t>构建开放式</a:t>
            </a:r>
            <a:r>
              <a:rPr lang="zh-CN" altLang="zh-CN" sz="2400" dirty="0"/>
              <a:t>工程实践教学体系，搭建教与学</a:t>
            </a:r>
            <a:r>
              <a:rPr lang="zh-CN" altLang="zh-CN" sz="2400" dirty="0" smtClean="0"/>
              <a:t>、课</a:t>
            </a:r>
            <a:r>
              <a:rPr lang="zh-CN" altLang="zh-CN" sz="2400" dirty="0"/>
              <a:t>内与课外教学有机结合为特点的实验教学大平台</a:t>
            </a:r>
            <a:r>
              <a:rPr lang="zh-CN" altLang="zh-CN" sz="2400" dirty="0" smtClean="0"/>
              <a:t>，提升</a:t>
            </a:r>
            <a:r>
              <a:rPr lang="zh-CN" altLang="zh-CN" sz="2400" dirty="0"/>
              <a:t>工程素质和能力。以“机</a:t>
            </a:r>
            <a:r>
              <a:rPr lang="en-US" altLang="zh-CN" sz="2400" dirty="0"/>
              <a:t>+</a:t>
            </a:r>
            <a:r>
              <a:rPr lang="zh-CN" altLang="zh-CN" sz="2400" dirty="0"/>
              <a:t>电</a:t>
            </a:r>
            <a:r>
              <a:rPr lang="en-US" altLang="zh-CN" sz="2400" dirty="0"/>
              <a:t>+</a:t>
            </a:r>
            <a:r>
              <a:rPr lang="zh-CN" altLang="zh-CN" sz="2400" dirty="0"/>
              <a:t>综合”为主线</a:t>
            </a:r>
            <a:r>
              <a:rPr lang="zh-CN" altLang="zh-CN" sz="2400" dirty="0" smtClean="0"/>
              <a:t>，建设</a:t>
            </a:r>
            <a:r>
              <a:rPr lang="zh-CN" altLang="zh-CN" sz="2400" dirty="0"/>
              <a:t>微型</a:t>
            </a:r>
            <a:r>
              <a:rPr lang="zh-CN" altLang="zh-CN" sz="2400" dirty="0" smtClean="0"/>
              <a:t>工厂等</a:t>
            </a:r>
            <a:r>
              <a:rPr lang="zh-CN" altLang="zh-CN" sz="2400" dirty="0"/>
              <a:t>综合实验室</a:t>
            </a:r>
            <a:r>
              <a:rPr lang="zh-CN" altLang="zh-CN" sz="2400" dirty="0" smtClean="0"/>
              <a:t>，提升</a:t>
            </a:r>
            <a:r>
              <a:rPr lang="zh-CN" altLang="zh-CN" sz="2400" dirty="0"/>
              <a:t>对工程教育和工程项目研发的支撑能力</a:t>
            </a:r>
            <a:r>
              <a:rPr lang="zh-CN" altLang="zh-CN" sz="2400" dirty="0" smtClean="0"/>
              <a:t>。</a:t>
            </a:r>
            <a:endParaRPr lang="en-US" altLang="zh-CN" sz="2400" dirty="0" smtClean="0"/>
          </a:p>
          <a:p>
            <a:pPr>
              <a:lnSpc>
                <a:spcPts val="3300"/>
              </a:lnSpc>
            </a:pPr>
            <a:r>
              <a:rPr lang="zh-CN" altLang="en-US" sz="2400" b="1" dirty="0" smtClean="0"/>
              <a:t>（</a:t>
            </a:r>
            <a:r>
              <a:rPr lang="en-US" altLang="zh-CN" sz="2400" b="1" dirty="0" smtClean="0"/>
              <a:t>2</a:t>
            </a:r>
            <a:r>
              <a:rPr lang="zh-CN" altLang="en-US" sz="2400" b="1" dirty="0" smtClean="0"/>
              <a:t>）</a:t>
            </a:r>
            <a:r>
              <a:rPr lang="zh-CN" altLang="zh-CN" sz="2400" b="1" dirty="0"/>
              <a:t>创新卓越实习模式、实习过程和实习导师</a:t>
            </a:r>
            <a:r>
              <a:rPr lang="zh-CN" altLang="zh-CN" sz="2400" b="1" dirty="0" smtClean="0"/>
              <a:t>制</a:t>
            </a:r>
            <a:endParaRPr lang="en-US" altLang="zh-CN" sz="2400" b="1" dirty="0"/>
          </a:p>
          <a:p>
            <a:pPr>
              <a:lnSpc>
                <a:spcPts val="3300"/>
              </a:lnSpc>
            </a:pPr>
            <a:r>
              <a:rPr lang="en-US" altLang="zh-CN" sz="2400" dirty="0" smtClean="0"/>
              <a:t>        </a:t>
            </a:r>
            <a:r>
              <a:rPr lang="zh-CN" altLang="zh-CN" sz="2400" dirty="0" smtClean="0"/>
              <a:t>以</a:t>
            </a:r>
            <a:r>
              <a:rPr lang="zh-CN" altLang="zh-CN" sz="2400" dirty="0"/>
              <a:t>“卓越工程师”计划为契机建立校企共同指导的培养新模式</a:t>
            </a:r>
            <a:r>
              <a:rPr lang="zh-CN" altLang="zh-CN" sz="2400" dirty="0" smtClean="0"/>
              <a:t>。</a:t>
            </a:r>
            <a:r>
              <a:rPr lang="zh-CN" altLang="zh-CN" sz="2400" dirty="0"/>
              <a:t>已选择</a:t>
            </a:r>
            <a:r>
              <a:rPr lang="zh-CN" altLang="zh-CN" sz="2400" dirty="0" smtClean="0"/>
              <a:t>芜湖</a:t>
            </a:r>
            <a:r>
              <a:rPr lang="zh-CN" altLang="en-US" sz="2400" dirty="0" smtClean="0"/>
              <a:t>多家</a:t>
            </a:r>
            <a:r>
              <a:rPr lang="zh-CN" altLang="zh-CN" sz="2400" dirty="0" smtClean="0"/>
              <a:t>企业</a:t>
            </a:r>
            <a:r>
              <a:rPr lang="zh-CN" altLang="zh-CN" sz="2400" dirty="0"/>
              <a:t>为工业工程卓越人才培养的实施企业</a:t>
            </a:r>
            <a:r>
              <a:rPr lang="zh-CN" altLang="zh-CN" sz="2400" dirty="0" smtClean="0"/>
              <a:t>通过</a:t>
            </a:r>
            <a:r>
              <a:rPr lang="zh-CN" altLang="zh-CN" sz="2400" dirty="0"/>
              <a:t>与企业的良好沟通，确定卓越实习过程和导师制</a:t>
            </a:r>
            <a:r>
              <a:rPr lang="zh-CN" altLang="zh-CN" sz="2400" dirty="0" smtClean="0"/>
              <a:t>。</a:t>
            </a:r>
            <a:endParaRPr lang="zh-CN" altLang="zh-CN" sz="2400" dirty="0"/>
          </a:p>
        </p:txBody>
      </p:sp>
    </p:spTree>
    <p:extLst>
      <p:ext uri="{BB962C8B-B14F-4D97-AF65-F5344CB8AC3E}">
        <p14:creationId xmlns:p14="http://schemas.microsoft.com/office/powerpoint/2010/main" val="126287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5600" y="742316"/>
            <a:ext cx="3343275" cy="476884"/>
          </a:xfrm>
          <a:prstGeom prst="rect">
            <a:avLst/>
          </a:prstGeom>
        </p:spPr>
        <p:txBody>
          <a:bodyPr vert="horz" wrap="square" lIns="0" tIns="0" rIns="0" bIns="0" rtlCol="0">
            <a:noAutofit/>
          </a:bodyPr>
          <a:lstStyle/>
          <a:p>
            <a:pPr marL="12700">
              <a:lnSpc>
                <a:spcPts val="3750"/>
              </a:lnSpc>
            </a:pPr>
            <a:r>
              <a:rPr sz="3200" dirty="0" err="1" smtClean="0">
                <a:latin typeface="宋体"/>
                <a:cs typeface="宋体"/>
              </a:rPr>
              <a:t>工业工程专业</a:t>
            </a:r>
            <a:r>
              <a:rPr lang="zh-CN" altLang="en-US" sz="3200" dirty="0" smtClean="0">
                <a:latin typeface="宋体"/>
                <a:cs typeface="宋体"/>
              </a:rPr>
              <a:t>特色</a:t>
            </a:r>
            <a:endParaRPr sz="3200" dirty="0">
              <a:latin typeface="宋体"/>
              <a:cs typeface="宋体"/>
            </a:endParaRPr>
          </a:p>
        </p:txBody>
      </p:sp>
      <p:sp>
        <p:nvSpPr>
          <p:cNvPr id="7" name="object 2"/>
          <p:cNvSpPr txBox="1"/>
          <p:nvPr/>
        </p:nvSpPr>
        <p:spPr>
          <a:xfrm>
            <a:off x="533400" y="1524000"/>
            <a:ext cx="8153400" cy="609600"/>
          </a:xfrm>
          <a:prstGeom prst="rect">
            <a:avLst/>
          </a:prstGeom>
        </p:spPr>
        <p:txBody>
          <a:bodyPr vert="horz" wrap="square" lIns="0" tIns="0" rIns="0" bIns="0" rtlCol="0">
            <a:noAutofit/>
          </a:bodyPr>
          <a:lstStyle/>
          <a:p>
            <a:pPr marL="12700" marR="12700" algn="just">
              <a:lnSpc>
                <a:spcPct val="99200"/>
              </a:lnSpc>
            </a:pPr>
            <a:r>
              <a:rPr lang="en-US" altLang="zh-CN" sz="2800" b="1" spc="-20" dirty="0" smtClean="0">
                <a:solidFill>
                  <a:srgbClr val="0000FF"/>
                </a:solidFill>
                <a:latin typeface="宋体"/>
                <a:cs typeface="宋体"/>
              </a:rPr>
              <a:t>(</a:t>
            </a:r>
            <a:r>
              <a:rPr lang="zh-CN" altLang="en-US" sz="2800" b="1" spc="-20" dirty="0" smtClean="0">
                <a:solidFill>
                  <a:srgbClr val="0000FF"/>
                </a:solidFill>
                <a:latin typeface="宋体"/>
                <a:cs typeface="宋体"/>
              </a:rPr>
              <a:t>三</a:t>
            </a:r>
            <a:r>
              <a:rPr lang="en-US" altLang="zh-CN" sz="2800" b="1" spc="-20" dirty="0" smtClean="0">
                <a:solidFill>
                  <a:srgbClr val="0000FF"/>
                </a:solidFill>
                <a:latin typeface="宋体"/>
                <a:cs typeface="宋体"/>
              </a:rPr>
              <a:t>)</a:t>
            </a:r>
            <a:r>
              <a:rPr lang="en-US" altLang="zh-CN" sz="2800" b="1" spc="-20" dirty="0">
                <a:solidFill>
                  <a:srgbClr val="0000FF"/>
                </a:solidFill>
                <a:latin typeface="宋体"/>
                <a:cs typeface="宋体"/>
              </a:rPr>
              <a:t>	</a:t>
            </a:r>
            <a:r>
              <a:rPr lang="zh-CN" altLang="en-US" sz="2800" b="1" spc="-20" dirty="0">
                <a:solidFill>
                  <a:srgbClr val="0000FF"/>
                </a:solidFill>
                <a:latin typeface="宋体"/>
                <a:cs typeface="宋体"/>
              </a:rPr>
              <a:t>量体裁衣式的质量保障跟进体系的研究</a:t>
            </a:r>
            <a:endParaRPr sz="2800" b="1" dirty="0">
              <a:solidFill>
                <a:srgbClr val="0000FF"/>
              </a:solidFill>
              <a:latin typeface="宋体"/>
              <a:cs typeface="宋体"/>
            </a:endParaRPr>
          </a:p>
        </p:txBody>
      </p:sp>
      <p:sp>
        <p:nvSpPr>
          <p:cNvPr id="8" name="Rectangle 3"/>
          <p:cNvSpPr txBox="1">
            <a:spLocks noChangeArrowheads="1"/>
          </p:cNvSpPr>
          <p:nvPr/>
        </p:nvSpPr>
        <p:spPr>
          <a:xfrm>
            <a:off x="685800" y="2209800"/>
            <a:ext cx="7769226" cy="4114800"/>
          </a:xfrm>
          <a:prstGeom prst="rect">
            <a:avLst/>
          </a:prstGeom>
        </p:spPr>
        <p:txBody>
          <a:bodyPr wrap="square" lIns="0" tIns="0" rIns="0" bIns="0">
            <a:noAutofit/>
          </a:bodyPr>
          <a:lstStyle/>
          <a:p>
            <a:pPr lvl="0">
              <a:lnSpc>
                <a:spcPts val="3300"/>
              </a:lnSpc>
            </a:pPr>
            <a:r>
              <a:rPr lang="zh-CN" altLang="en-US" sz="2400" dirty="0" smtClean="0"/>
              <a:t>         在</a:t>
            </a:r>
            <a:r>
              <a:rPr lang="zh-CN" altLang="en-US" sz="2400" dirty="0"/>
              <a:t>教学过程中定期举行质量保障研讨会，以总结卓越工程师培养过程中的经验和不足，调整和完善后期的培养计划，以保障培养目标的实现</a:t>
            </a:r>
            <a:r>
              <a:rPr lang="zh-CN" altLang="en-US" sz="2400" dirty="0"/>
              <a:t>。</a:t>
            </a:r>
            <a:endParaRPr lang="en-US" altLang="zh-CN" sz="2400" dirty="0"/>
          </a:p>
          <a:p>
            <a:pPr lvl="0">
              <a:lnSpc>
                <a:spcPts val="3300"/>
              </a:lnSpc>
            </a:pPr>
            <a:r>
              <a:rPr lang="zh-CN" altLang="en-US" sz="2400" dirty="0" smtClean="0"/>
              <a:t>        在</a:t>
            </a:r>
            <a:r>
              <a:rPr lang="zh-CN" altLang="en-US" sz="2400" dirty="0"/>
              <a:t>理论教学方面，教学前期，老师、学生甚至往届学生和社会相关的工作人员一起探讨教学方法与目标；授课过程中，不定期安排教学或者监管工作者以旁听或者互动的方式对教学的方法、内容和学生的听课效果进行监管。授课完成后，老师及学生给予一份自我评估，以及改进措施。</a:t>
            </a:r>
            <a:endParaRPr lang="zh-CN" altLang="zh-CN" sz="2400" dirty="0"/>
          </a:p>
        </p:txBody>
      </p:sp>
    </p:spTree>
    <p:extLst>
      <p:ext uri="{BB962C8B-B14F-4D97-AF65-F5344CB8AC3E}">
        <p14:creationId xmlns:p14="http://schemas.microsoft.com/office/powerpoint/2010/main" val="54680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77464" y="485775"/>
            <a:ext cx="3775736" cy="637495"/>
          </a:xfrm>
          <a:prstGeom prst="rect">
            <a:avLst/>
          </a:prstGeom>
        </p:spPr>
        <p:txBody>
          <a:bodyPr vert="horz" wrap="square" lIns="0" tIns="99059" rIns="0" bIns="0" rtlCol="0">
            <a:noAutofit/>
          </a:bodyPr>
          <a:lstStyle/>
          <a:p>
            <a:pPr marL="216535">
              <a:lnSpc>
                <a:spcPts val="3750"/>
              </a:lnSpc>
            </a:pPr>
            <a:r>
              <a:rPr sz="3200" dirty="0" err="1" smtClean="0">
                <a:latin typeface="宋体"/>
                <a:cs typeface="宋体"/>
              </a:rPr>
              <a:t>工业工程专</a:t>
            </a:r>
            <a:r>
              <a:rPr sz="3200" spc="-10" dirty="0" err="1" smtClean="0">
                <a:latin typeface="宋体"/>
                <a:cs typeface="宋体"/>
              </a:rPr>
              <a:t>业</a:t>
            </a:r>
            <a:r>
              <a:rPr lang="zh-CN" altLang="en-US" sz="3200" spc="-10" dirty="0" smtClean="0">
                <a:latin typeface="宋体"/>
                <a:cs typeface="宋体"/>
              </a:rPr>
              <a:t>特色</a:t>
            </a:r>
            <a:endParaRPr sz="3200" dirty="0">
              <a:latin typeface="宋体"/>
              <a:cs typeface="宋体"/>
            </a:endParaRPr>
          </a:p>
        </p:txBody>
      </p:sp>
      <p:sp>
        <p:nvSpPr>
          <p:cNvPr id="3" name="object 3"/>
          <p:cNvSpPr txBox="1"/>
          <p:nvPr/>
        </p:nvSpPr>
        <p:spPr>
          <a:xfrm>
            <a:off x="535940" y="1633854"/>
            <a:ext cx="7915909" cy="4087495"/>
          </a:xfrm>
          <a:prstGeom prst="rect">
            <a:avLst/>
          </a:prstGeom>
        </p:spPr>
        <p:txBody>
          <a:bodyPr vert="horz" wrap="square" lIns="0" tIns="0" rIns="0" bIns="0" rtlCol="0">
            <a:noAutofit/>
          </a:bodyPr>
          <a:lstStyle/>
          <a:p>
            <a:pPr marL="12700">
              <a:lnSpc>
                <a:spcPct val="100000"/>
              </a:lnSpc>
              <a:tabLst>
                <a:tab pos="355600" algn="l"/>
                <a:tab pos="1806575" algn="l"/>
                <a:tab pos="3664585" algn="l"/>
              </a:tabLst>
            </a:pPr>
            <a:r>
              <a:rPr sz="2200" spc="-10" dirty="0" smtClean="0">
                <a:solidFill>
                  <a:srgbClr val="00AFEF"/>
                </a:solidFill>
                <a:latin typeface="Arial"/>
                <a:cs typeface="Arial"/>
              </a:rPr>
              <a:t>•	</a:t>
            </a:r>
            <a:r>
              <a:rPr sz="2200" spc="-20" dirty="0" smtClean="0">
                <a:solidFill>
                  <a:srgbClr val="00AFEF"/>
                </a:solidFill>
                <a:latin typeface="宋体"/>
                <a:cs typeface="宋体"/>
              </a:rPr>
              <a:t>专业方向</a:t>
            </a:r>
            <a:r>
              <a:rPr sz="2200" spc="-10" dirty="0" smtClean="0">
                <a:latin typeface="Calibri"/>
                <a:cs typeface="Calibri"/>
              </a:rPr>
              <a:t>:	1</a:t>
            </a:r>
            <a:r>
              <a:rPr sz="2200" spc="-30" dirty="0" smtClean="0">
                <a:latin typeface="宋体"/>
                <a:cs typeface="宋体"/>
              </a:rPr>
              <a:t>、生产管</a:t>
            </a:r>
            <a:r>
              <a:rPr sz="2200" spc="-25" dirty="0" smtClean="0">
                <a:latin typeface="宋体"/>
                <a:cs typeface="宋体"/>
              </a:rPr>
              <a:t>理	</a:t>
            </a:r>
            <a:r>
              <a:rPr sz="2200" spc="-15" dirty="0" smtClean="0">
                <a:latin typeface="Calibri"/>
                <a:cs typeface="Calibri"/>
              </a:rPr>
              <a:t>2</a:t>
            </a:r>
            <a:r>
              <a:rPr sz="2200" spc="-30" dirty="0" smtClean="0">
                <a:latin typeface="宋体"/>
                <a:cs typeface="宋体"/>
              </a:rPr>
              <a:t>、精益管理</a:t>
            </a:r>
            <a:endParaRPr sz="2200" dirty="0">
              <a:latin typeface="宋体"/>
              <a:cs typeface="宋体"/>
            </a:endParaRPr>
          </a:p>
          <a:p>
            <a:pPr>
              <a:lnSpc>
                <a:spcPts val="500"/>
              </a:lnSpc>
              <a:spcBef>
                <a:spcPts val="27"/>
              </a:spcBef>
            </a:pPr>
            <a:endParaRPr sz="500" dirty="0"/>
          </a:p>
          <a:p>
            <a:pPr marL="12700">
              <a:lnSpc>
                <a:spcPct val="100000"/>
              </a:lnSpc>
              <a:tabLst>
                <a:tab pos="355600" algn="l"/>
              </a:tabLst>
            </a:pPr>
            <a:r>
              <a:rPr sz="2200" spc="-10" dirty="0" smtClean="0">
                <a:solidFill>
                  <a:srgbClr val="00AFEF"/>
                </a:solidFill>
                <a:latin typeface="Arial"/>
                <a:cs typeface="Arial"/>
              </a:rPr>
              <a:t>•	</a:t>
            </a:r>
            <a:r>
              <a:rPr sz="2200" spc="-15" dirty="0" smtClean="0">
                <a:solidFill>
                  <a:srgbClr val="00AFEF"/>
                </a:solidFill>
                <a:latin typeface="宋体"/>
                <a:cs typeface="宋体"/>
              </a:rPr>
              <a:t>学制</a:t>
            </a:r>
            <a:r>
              <a:rPr sz="2200" spc="-25" dirty="0" smtClean="0">
                <a:latin typeface="宋体"/>
                <a:cs typeface="宋体"/>
              </a:rPr>
              <a:t>：本科四年</a:t>
            </a:r>
            <a:endParaRPr sz="2200" dirty="0">
              <a:latin typeface="宋体"/>
              <a:cs typeface="宋体"/>
            </a:endParaRPr>
          </a:p>
          <a:p>
            <a:pPr>
              <a:lnSpc>
                <a:spcPts val="500"/>
              </a:lnSpc>
              <a:spcBef>
                <a:spcPts val="28"/>
              </a:spcBef>
            </a:pPr>
            <a:endParaRPr sz="500" dirty="0"/>
          </a:p>
          <a:p>
            <a:pPr marL="12700">
              <a:lnSpc>
                <a:spcPct val="100000"/>
              </a:lnSpc>
              <a:tabLst>
                <a:tab pos="355600" algn="l"/>
              </a:tabLst>
            </a:pPr>
            <a:r>
              <a:rPr sz="2200" spc="-10" dirty="0" smtClean="0">
                <a:solidFill>
                  <a:srgbClr val="00AFEF"/>
                </a:solidFill>
                <a:latin typeface="Arial"/>
                <a:cs typeface="Arial"/>
              </a:rPr>
              <a:t>•	</a:t>
            </a:r>
            <a:r>
              <a:rPr sz="2200" spc="-15" dirty="0" smtClean="0">
                <a:solidFill>
                  <a:srgbClr val="00AFEF"/>
                </a:solidFill>
                <a:latin typeface="宋体"/>
                <a:cs typeface="宋体"/>
              </a:rPr>
              <a:t>修业年限</a:t>
            </a:r>
            <a:r>
              <a:rPr sz="2200" spc="-25" dirty="0" smtClean="0">
                <a:latin typeface="宋体"/>
                <a:cs typeface="宋体"/>
              </a:rPr>
              <a:t>：</a:t>
            </a:r>
            <a:r>
              <a:rPr sz="2200" spc="-15" dirty="0" smtClean="0">
                <a:latin typeface="Calibri"/>
                <a:cs typeface="Calibri"/>
              </a:rPr>
              <a:t>3~</a:t>
            </a:r>
            <a:r>
              <a:rPr sz="2200" spc="-10" dirty="0" smtClean="0">
                <a:latin typeface="Calibri"/>
                <a:cs typeface="Calibri"/>
              </a:rPr>
              <a:t>6</a:t>
            </a:r>
            <a:r>
              <a:rPr sz="2200" spc="-25" dirty="0" smtClean="0">
                <a:latin typeface="宋体"/>
                <a:cs typeface="宋体"/>
              </a:rPr>
              <a:t>年</a:t>
            </a:r>
            <a:endParaRPr sz="2200" dirty="0">
              <a:latin typeface="宋体"/>
              <a:cs typeface="宋体"/>
            </a:endParaRPr>
          </a:p>
          <a:p>
            <a:pPr>
              <a:lnSpc>
                <a:spcPts val="500"/>
              </a:lnSpc>
              <a:spcBef>
                <a:spcPts val="29"/>
              </a:spcBef>
            </a:pPr>
            <a:endParaRPr sz="500" dirty="0"/>
          </a:p>
          <a:p>
            <a:pPr marL="12700">
              <a:lnSpc>
                <a:spcPct val="100000"/>
              </a:lnSpc>
              <a:tabLst>
                <a:tab pos="355600" algn="l"/>
              </a:tabLst>
            </a:pPr>
            <a:r>
              <a:rPr sz="2200" spc="-10" dirty="0" smtClean="0">
                <a:solidFill>
                  <a:srgbClr val="00AFEF"/>
                </a:solidFill>
                <a:latin typeface="Arial"/>
                <a:cs typeface="Arial"/>
              </a:rPr>
              <a:t>•	</a:t>
            </a:r>
            <a:r>
              <a:rPr sz="2200" spc="-15" dirty="0" smtClean="0">
                <a:solidFill>
                  <a:srgbClr val="00AFEF"/>
                </a:solidFill>
                <a:latin typeface="宋体"/>
                <a:cs typeface="宋体"/>
              </a:rPr>
              <a:t>授予学位</a:t>
            </a:r>
            <a:r>
              <a:rPr sz="2200" spc="-25" dirty="0" smtClean="0">
                <a:latin typeface="宋体"/>
                <a:cs typeface="宋体"/>
              </a:rPr>
              <a:t>：管理学学士</a:t>
            </a:r>
            <a:endParaRPr sz="2200" dirty="0">
              <a:latin typeface="宋体"/>
              <a:cs typeface="宋体"/>
            </a:endParaRPr>
          </a:p>
          <a:p>
            <a:pPr>
              <a:lnSpc>
                <a:spcPts val="500"/>
              </a:lnSpc>
              <a:spcBef>
                <a:spcPts val="28"/>
              </a:spcBef>
            </a:pPr>
            <a:endParaRPr sz="500" dirty="0"/>
          </a:p>
          <a:p>
            <a:pPr marL="12700">
              <a:lnSpc>
                <a:spcPct val="100000"/>
              </a:lnSpc>
              <a:tabLst>
                <a:tab pos="355600" algn="l"/>
              </a:tabLst>
            </a:pPr>
            <a:r>
              <a:rPr sz="2200" spc="-10" dirty="0" smtClean="0">
                <a:solidFill>
                  <a:srgbClr val="00AFEF"/>
                </a:solidFill>
                <a:latin typeface="Arial"/>
                <a:cs typeface="Arial"/>
              </a:rPr>
              <a:t>•	</a:t>
            </a:r>
            <a:r>
              <a:rPr sz="2200" spc="-15" dirty="0" smtClean="0">
                <a:solidFill>
                  <a:srgbClr val="00AFEF"/>
                </a:solidFill>
                <a:latin typeface="宋体"/>
                <a:cs typeface="宋体"/>
              </a:rPr>
              <a:t>主干学科</a:t>
            </a:r>
            <a:r>
              <a:rPr sz="2200" spc="-25" dirty="0" smtClean="0">
                <a:latin typeface="宋体"/>
                <a:cs typeface="宋体"/>
              </a:rPr>
              <a:t>：工业工程、管理科学</a:t>
            </a:r>
            <a:r>
              <a:rPr sz="2200" spc="-20" dirty="0" smtClean="0">
                <a:latin typeface="宋体"/>
                <a:cs typeface="宋体"/>
              </a:rPr>
              <a:t>与</a:t>
            </a:r>
            <a:r>
              <a:rPr sz="2200" spc="-25" dirty="0" smtClean="0">
                <a:latin typeface="宋体"/>
                <a:cs typeface="宋体"/>
              </a:rPr>
              <a:t>工程</a:t>
            </a:r>
            <a:endParaRPr sz="2200" dirty="0">
              <a:latin typeface="宋体"/>
              <a:cs typeface="宋体"/>
            </a:endParaRPr>
          </a:p>
          <a:p>
            <a:pPr>
              <a:lnSpc>
                <a:spcPts val="750"/>
              </a:lnSpc>
              <a:spcBef>
                <a:spcPts val="1"/>
              </a:spcBef>
            </a:pPr>
            <a:endParaRPr sz="750" dirty="0"/>
          </a:p>
          <a:p>
            <a:pPr marL="355600" marR="19050" indent="-343535" algn="just">
              <a:lnSpc>
                <a:spcPct val="97900"/>
              </a:lnSpc>
              <a:tabLst>
                <a:tab pos="355600" algn="l"/>
              </a:tabLst>
            </a:pPr>
            <a:r>
              <a:rPr sz="2200" spc="-10" dirty="0" smtClean="0">
                <a:solidFill>
                  <a:srgbClr val="00AFEF"/>
                </a:solidFill>
                <a:latin typeface="Arial"/>
                <a:cs typeface="Arial"/>
              </a:rPr>
              <a:t>•	</a:t>
            </a:r>
            <a:r>
              <a:rPr sz="2200" spc="-15" dirty="0" smtClean="0">
                <a:solidFill>
                  <a:srgbClr val="00AFEF"/>
                </a:solidFill>
                <a:latin typeface="宋体"/>
                <a:cs typeface="宋体"/>
              </a:rPr>
              <a:t>主要课程</a:t>
            </a:r>
            <a:r>
              <a:rPr sz="2200" spc="-25" dirty="0" smtClean="0">
                <a:latin typeface="宋体"/>
                <a:cs typeface="宋体"/>
              </a:rPr>
              <a:t>：马克思主义基本原理</a:t>
            </a:r>
            <a:r>
              <a:rPr sz="2200" spc="-20" dirty="0" smtClean="0">
                <a:latin typeface="宋体"/>
                <a:cs typeface="宋体"/>
              </a:rPr>
              <a:t>概</a:t>
            </a:r>
            <a:r>
              <a:rPr sz="2200" spc="-25" dirty="0" smtClean="0">
                <a:latin typeface="宋体"/>
                <a:cs typeface="宋体"/>
              </a:rPr>
              <a:t>论、</a:t>
            </a:r>
            <a:r>
              <a:rPr sz="2200" spc="-20" dirty="0" smtClean="0">
                <a:latin typeface="宋体"/>
                <a:cs typeface="宋体"/>
              </a:rPr>
              <a:t>毛</a:t>
            </a:r>
            <a:r>
              <a:rPr sz="2200" spc="-25" dirty="0" smtClean="0">
                <a:latin typeface="宋体"/>
                <a:cs typeface="宋体"/>
              </a:rPr>
              <a:t>泽东</a:t>
            </a:r>
            <a:r>
              <a:rPr sz="2200" spc="-20" dirty="0" smtClean="0">
                <a:latin typeface="宋体"/>
                <a:cs typeface="宋体"/>
              </a:rPr>
              <a:t>思</a:t>
            </a:r>
            <a:r>
              <a:rPr sz="2200" spc="-25" dirty="0" smtClean="0">
                <a:latin typeface="宋体"/>
                <a:cs typeface="宋体"/>
              </a:rPr>
              <a:t>想和</a:t>
            </a:r>
            <a:r>
              <a:rPr sz="2200" spc="-20" dirty="0" smtClean="0">
                <a:latin typeface="宋体"/>
                <a:cs typeface="宋体"/>
              </a:rPr>
              <a:t>中</a:t>
            </a:r>
            <a:r>
              <a:rPr sz="2200" spc="-25" dirty="0" smtClean="0">
                <a:latin typeface="宋体"/>
                <a:cs typeface="宋体"/>
              </a:rPr>
              <a:t>国特色 社会主义理论体系概论、高等数学</a:t>
            </a:r>
            <a:r>
              <a:rPr sz="2200" spc="-15" dirty="0" smtClean="0">
                <a:latin typeface="Calibri"/>
                <a:cs typeface="Calibri"/>
              </a:rPr>
              <a:t>II</a:t>
            </a:r>
            <a:r>
              <a:rPr sz="2200" spc="-25" dirty="0" smtClean="0">
                <a:latin typeface="宋体"/>
                <a:cs typeface="宋体"/>
              </a:rPr>
              <a:t>、</a:t>
            </a:r>
            <a:r>
              <a:rPr sz="2200" spc="-20" dirty="0" smtClean="0">
                <a:latin typeface="宋体"/>
                <a:cs typeface="宋体"/>
              </a:rPr>
              <a:t>大</a:t>
            </a:r>
            <a:r>
              <a:rPr sz="2200" spc="-25" dirty="0" smtClean="0">
                <a:latin typeface="宋体"/>
                <a:cs typeface="宋体"/>
              </a:rPr>
              <a:t>学英</a:t>
            </a:r>
            <a:r>
              <a:rPr sz="2200" spc="-20" dirty="0" smtClean="0">
                <a:latin typeface="宋体"/>
                <a:cs typeface="宋体"/>
              </a:rPr>
              <a:t>语</a:t>
            </a:r>
            <a:r>
              <a:rPr sz="2200" spc="-25" dirty="0" smtClean="0">
                <a:latin typeface="宋体"/>
                <a:cs typeface="宋体"/>
              </a:rPr>
              <a:t>、管</a:t>
            </a:r>
            <a:r>
              <a:rPr sz="2200" spc="-20" dirty="0" smtClean="0">
                <a:latin typeface="宋体"/>
                <a:cs typeface="宋体"/>
              </a:rPr>
              <a:t>理</a:t>
            </a:r>
            <a:r>
              <a:rPr sz="2200" spc="-15" dirty="0" smtClean="0">
                <a:latin typeface="宋体"/>
                <a:cs typeface="宋体"/>
              </a:rPr>
              <a:t>学</a:t>
            </a:r>
            <a:r>
              <a:rPr sz="2200" spc="-15" dirty="0" smtClean="0">
                <a:latin typeface="Calibri"/>
                <a:cs typeface="Calibri"/>
              </a:rPr>
              <a:t>II</a:t>
            </a:r>
            <a:r>
              <a:rPr sz="2200" spc="-25" dirty="0" smtClean="0">
                <a:latin typeface="宋体"/>
                <a:cs typeface="宋体"/>
              </a:rPr>
              <a:t>，管 理运筹学，管理统计，系统工程，</a:t>
            </a:r>
            <a:r>
              <a:rPr sz="2200" spc="-20" dirty="0" smtClean="0">
                <a:latin typeface="宋体"/>
                <a:cs typeface="宋体"/>
              </a:rPr>
              <a:t>基</a:t>
            </a:r>
            <a:r>
              <a:rPr sz="2200" spc="-25" dirty="0" smtClean="0">
                <a:latin typeface="宋体"/>
                <a:cs typeface="宋体"/>
              </a:rPr>
              <a:t>础工</a:t>
            </a:r>
            <a:r>
              <a:rPr sz="2200" spc="-20" dirty="0" smtClean="0">
                <a:latin typeface="宋体"/>
                <a:cs typeface="宋体"/>
              </a:rPr>
              <a:t>业</a:t>
            </a:r>
            <a:r>
              <a:rPr sz="2200" spc="-25" dirty="0" smtClean="0">
                <a:latin typeface="宋体"/>
                <a:cs typeface="宋体"/>
              </a:rPr>
              <a:t>工程</a:t>
            </a:r>
            <a:r>
              <a:rPr sz="2200" spc="-20" dirty="0" smtClean="0">
                <a:latin typeface="宋体"/>
                <a:cs typeface="宋体"/>
              </a:rPr>
              <a:t>，</a:t>
            </a:r>
            <a:r>
              <a:rPr sz="2200" spc="-25" dirty="0" smtClean="0">
                <a:latin typeface="宋体"/>
                <a:cs typeface="宋体"/>
              </a:rPr>
              <a:t>物流</a:t>
            </a:r>
            <a:r>
              <a:rPr sz="2200" spc="-20" dirty="0" smtClean="0">
                <a:latin typeface="宋体"/>
                <a:cs typeface="宋体"/>
              </a:rPr>
              <a:t>工</a:t>
            </a:r>
            <a:r>
              <a:rPr sz="2200" spc="-25" dirty="0" smtClean="0">
                <a:latin typeface="宋体"/>
                <a:cs typeface="宋体"/>
              </a:rPr>
              <a:t>程， 人因工程，质量管理与可靠性，运</a:t>
            </a:r>
            <a:r>
              <a:rPr sz="2200" spc="-20" dirty="0" smtClean="0">
                <a:latin typeface="宋体"/>
                <a:cs typeface="宋体"/>
              </a:rPr>
              <a:t>营</a:t>
            </a:r>
            <a:r>
              <a:rPr sz="2200" spc="-25" dirty="0" smtClean="0">
                <a:latin typeface="宋体"/>
                <a:cs typeface="宋体"/>
              </a:rPr>
              <a:t>管理</a:t>
            </a:r>
            <a:r>
              <a:rPr sz="2200" spc="-20" dirty="0" smtClean="0">
                <a:latin typeface="宋体"/>
                <a:cs typeface="宋体"/>
              </a:rPr>
              <a:t>，</a:t>
            </a:r>
            <a:r>
              <a:rPr sz="2200" spc="-25" dirty="0" smtClean="0">
                <a:latin typeface="宋体"/>
                <a:cs typeface="宋体"/>
              </a:rPr>
              <a:t>机械</a:t>
            </a:r>
            <a:r>
              <a:rPr sz="2200" spc="-20" dirty="0" smtClean="0">
                <a:latin typeface="宋体"/>
                <a:cs typeface="宋体"/>
              </a:rPr>
              <a:t>设</a:t>
            </a:r>
            <a:r>
              <a:rPr sz="2200" spc="-25" dirty="0" smtClean="0">
                <a:latin typeface="宋体"/>
                <a:cs typeface="宋体"/>
              </a:rPr>
              <a:t>计基</a:t>
            </a:r>
            <a:r>
              <a:rPr sz="2200" spc="-10" dirty="0" smtClean="0">
                <a:latin typeface="宋体"/>
                <a:cs typeface="宋体"/>
              </a:rPr>
              <a:t>础</a:t>
            </a:r>
            <a:r>
              <a:rPr sz="2200" spc="-15" dirty="0" smtClean="0">
                <a:latin typeface="Calibri"/>
                <a:cs typeface="Calibri"/>
              </a:rPr>
              <a:t>II</a:t>
            </a:r>
            <a:r>
              <a:rPr sz="2200" spc="-25" dirty="0" smtClean="0">
                <a:latin typeface="宋体"/>
                <a:cs typeface="宋体"/>
              </a:rPr>
              <a:t>。</a:t>
            </a:r>
            <a:endParaRPr sz="2200" dirty="0">
              <a:latin typeface="宋体"/>
              <a:cs typeface="宋体"/>
            </a:endParaRPr>
          </a:p>
          <a:p>
            <a:pPr>
              <a:lnSpc>
                <a:spcPts val="650"/>
              </a:lnSpc>
              <a:spcBef>
                <a:spcPts val="46"/>
              </a:spcBef>
            </a:pPr>
            <a:endParaRPr sz="650" dirty="0"/>
          </a:p>
          <a:p>
            <a:pPr marL="12700">
              <a:lnSpc>
                <a:spcPct val="100000"/>
              </a:lnSpc>
              <a:tabLst>
                <a:tab pos="355600" algn="l"/>
              </a:tabLst>
            </a:pPr>
            <a:r>
              <a:rPr sz="2200" spc="-10" dirty="0" smtClean="0">
                <a:solidFill>
                  <a:srgbClr val="00AFEF"/>
                </a:solidFill>
                <a:latin typeface="Arial"/>
                <a:cs typeface="Arial"/>
              </a:rPr>
              <a:t>•	</a:t>
            </a:r>
            <a:r>
              <a:rPr sz="2200" spc="-15" dirty="0" smtClean="0">
                <a:solidFill>
                  <a:srgbClr val="00AFEF"/>
                </a:solidFill>
                <a:latin typeface="宋体"/>
                <a:cs typeface="宋体"/>
              </a:rPr>
              <a:t>主要实践教学环节</a:t>
            </a:r>
            <a:r>
              <a:rPr sz="2200" spc="-25" dirty="0" smtClean="0">
                <a:latin typeface="宋体"/>
                <a:cs typeface="宋体"/>
              </a:rPr>
              <a:t>：工业工程课</a:t>
            </a:r>
            <a:r>
              <a:rPr sz="2200" spc="-20" dirty="0" smtClean="0">
                <a:latin typeface="宋体"/>
                <a:cs typeface="宋体"/>
              </a:rPr>
              <a:t>程</a:t>
            </a:r>
            <a:r>
              <a:rPr sz="2200" spc="-25" dirty="0" smtClean="0">
                <a:latin typeface="宋体"/>
                <a:cs typeface="宋体"/>
              </a:rPr>
              <a:t>设计</a:t>
            </a:r>
            <a:r>
              <a:rPr sz="2200" spc="-20" dirty="0" smtClean="0">
                <a:latin typeface="宋体"/>
                <a:cs typeface="宋体"/>
              </a:rPr>
              <a:t>，</a:t>
            </a:r>
            <a:r>
              <a:rPr sz="2200" spc="-25" dirty="0" smtClean="0">
                <a:latin typeface="宋体"/>
                <a:cs typeface="宋体"/>
              </a:rPr>
              <a:t>生产</a:t>
            </a:r>
            <a:r>
              <a:rPr sz="2200" spc="-20" dirty="0" smtClean="0">
                <a:latin typeface="宋体"/>
                <a:cs typeface="宋体"/>
              </a:rPr>
              <a:t>系</a:t>
            </a:r>
            <a:r>
              <a:rPr sz="2200" spc="-25" dirty="0" smtClean="0">
                <a:latin typeface="宋体"/>
                <a:cs typeface="宋体"/>
              </a:rPr>
              <a:t>统实</a:t>
            </a:r>
            <a:r>
              <a:rPr sz="2200" spc="-20" dirty="0" smtClean="0">
                <a:latin typeface="宋体"/>
                <a:cs typeface="宋体"/>
              </a:rPr>
              <a:t>训</a:t>
            </a:r>
            <a:r>
              <a:rPr sz="2200" spc="-25" dirty="0" smtClean="0">
                <a:latin typeface="宋体"/>
                <a:cs typeface="宋体"/>
              </a:rPr>
              <a:t>，专业</a:t>
            </a:r>
            <a:endParaRPr sz="2200" dirty="0">
              <a:latin typeface="宋体"/>
              <a:cs typeface="宋体"/>
            </a:endParaRPr>
          </a:p>
          <a:p>
            <a:pPr marL="355600">
              <a:lnSpc>
                <a:spcPts val="2445"/>
              </a:lnSpc>
            </a:pPr>
            <a:r>
              <a:rPr sz="2200" spc="-30" dirty="0" smtClean="0">
                <a:latin typeface="宋体"/>
                <a:cs typeface="宋体"/>
              </a:rPr>
              <a:t>实习，毕业实习、毕业设计（论文</a:t>
            </a:r>
            <a:r>
              <a:rPr sz="2200" spc="-20" dirty="0" smtClean="0">
                <a:latin typeface="宋体"/>
                <a:cs typeface="宋体"/>
              </a:rPr>
              <a:t>）</a:t>
            </a:r>
            <a:r>
              <a:rPr sz="2200" spc="-25" dirty="0" smtClean="0">
                <a:latin typeface="宋体"/>
                <a:cs typeface="宋体"/>
              </a:rPr>
              <a:t>。</a:t>
            </a:r>
            <a:endParaRPr sz="2200" dirty="0">
              <a:latin typeface="宋体"/>
              <a:cs typeface="宋体"/>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55060" y="1453560"/>
            <a:ext cx="3072765" cy="2177415"/>
          </a:xfrm>
          <a:prstGeom prst="rect">
            <a:avLst/>
          </a:prstGeom>
        </p:spPr>
        <p:txBody>
          <a:bodyPr vert="horz" wrap="square" lIns="0" tIns="0" rIns="0" bIns="0" rtlCol="0">
            <a:noAutofit/>
          </a:bodyPr>
          <a:lstStyle/>
          <a:p>
            <a:pPr marL="12700" marR="12700" algn="just">
              <a:lnSpc>
                <a:spcPct val="99200"/>
              </a:lnSpc>
            </a:pPr>
            <a:r>
              <a:rPr sz="1600" spc="-20" dirty="0" smtClean="0">
                <a:latin typeface="宋体"/>
                <a:cs typeface="宋体"/>
              </a:rPr>
              <a:t>我系已建成工业工程实训实验室、 管理工效学实验室和质量与可靠性 性实验室，与其他专业合用的实验 室包括现代生产与物流实验室、管 理软件实验室和物流仿真与流程控 制实验室，实验室硬件设备数量总</a:t>
            </a:r>
            <a:r>
              <a:rPr sz="1600" spc="-15" dirty="0" smtClean="0">
                <a:latin typeface="宋体"/>
                <a:cs typeface="宋体"/>
              </a:rPr>
              <a:t> 计超过</a:t>
            </a:r>
            <a:r>
              <a:rPr sz="1600" spc="-20" dirty="0" smtClean="0">
                <a:latin typeface="Calibri"/>
                <a:cs typeface="Calibri"/>
              </a:rPr>
              <a:t>20</a:t>
            </a:r>
            <a:r>
              <a:rPr sz="1600" spc="-15" dirty="0" smtClean="0">
                <a:latin typeface="Calibri"/>
                <a:cs typeface="Calibri"/>
              </a:rPr>
              <a:t>0</a:t>
            </a:r>
            <a:r>
              <a:rPr sz="1600" spc="-20" dirty="0" smtClean="0">
                <a:latin typeface="宋体"/>
                <a:cs typeface="宋体"/>
              </a:rPr>
              <a:t>台，软件数量</a:t>
            </a:r>
            <a:r>
              <a:rPr sz="1600" spc="-5" dirty="0" smtClean="0">
                <a:latin typeface="宋体"/>
                <a:cs typeface="宋体"/>
              </a:rPr>
              <a:t>为</a:t>
            </a:r>
            <a:r>
              <a:rPr sz="1600" spc="-5" dirty="0" smtClean="0">
                <a:latin typeface="Calibri"/>
                <a:cs typeface="Calibri"/>
              </a:rPr>
              <a:t>9</a:t>
            </a:r>
            <a:r>
              <a:rPr sz="1600" spc="-20" dirty="0" smtClean="0">
                <a:latin typeface="宋体"/>
                <a:cs typeface="宋体"/>
              </a:rPr>
              <a:t>套，总</a:t>
            </a:r>
            <a:r>
              <a:rPr sz="1600" spc="-15" dirty="0" smtClean="0">
                <a:latin typeface="宋体"/>
                <a:cs typeface="宋体"/>
              </a:rPr>
              <a:t> 资产超过为</a:t>
            </a:r>
            <a:r>
              <a:rPr sz="1600" spc="-420" dirty="0" smtClean="0">
                <a:latin typeface="宋体"/>
                <a:cs typeface="宋体"/>
              </a:rPr>
              <a:t> </a:t>
            </a:r>
            <a:r>
              <a:rPr sz="1600" spc="-20" dirty="0" smtClean="0">
                <a:latin typeface="Calibri"/>
                <a:cs typeface="Calibri"/>
              </a:rPr>
              <a:t>25</a:t>
            </a:r>
            <a:r>
              <a:rPr sz="1600" spc="-15" dirty="0" smtClean="0">
                <a:latin typeface="Calibri"/>
                <a:cs typeface="Calibri"/>
              </a:rPr>
              <a:t>5</a:t>
            </a:r>
            <a:r>
              <a:rPr sz="1600" spc="-20" dirty="0" smtClean="0">
                <a:latin typeface="宋体"/>
                <a:cs typeface="宋体"/>
              </a:rPr>
              <a:t>万元，为课程教学 和科学研究提供了优越的条件。</a:t>
            </a:r>
            <a:endParaRPr sz="1600" dirty="0">
              <a:latin typeface="宋体"/>
              <a:cs typeface="宋体"/>
            </a:endParaRPr>
          </a:p>
        </p:txBody>
      </p:sp>
      <p:sp>
        <p:nvSpPr>
          <p:cNvPr id="3" name="object 3"/>
          <p:cNvSpPr txBox="1"/>
          <p:nvPr/>
        </p:nvSpPr>
        <p:spPr>
          <a:xfrm>
            <a:off x="2418969" y="427863"/>
            <a:ext cx="4095115" cy="476884"/>
          </a:xfrm>
          <a:prstGeom prst="rect">
            <a:avLst/>
          </a:prstGeom>
        </p:spPr>
        <p:txBody>
          <a:bodyPr vert="horz" wrap="square" lIns="0" tIns="0" rIns="0" bIns="0" rtlCol="0">
            <a:noAutofit/>
          </a:bodyPr>
          <a:lstStyle/>
          <a:p>
            <a:pPr marL="12700">
              <a:lnSpc>
                <a:spcPts val="3750"/>
              </a:lnSpc>
            </a:pPr>
            <a:r>
              <a:rPr sz="3200" dirty="0" smtClean="0">
                <a:latin typeface="宋体"/>
                <a:cs typeface="宋体"/>
              </a:rPr>
              <a:t>工业工程专业实验平台</a:t>
            </a:r>
            <a:endParaRPr sz="3200">
              <a:latin typeface="宋体"/>
              <a:cs typeface="宋体"/>
            </a:endParaRPr>
          </a:p>
        </p:txBody>
      </p:sp>
      <p:sp>
        <p:nvSpPr>
          <p:cNvPr id="4" name="object 4"/>
          <p:cNvSpPr/>
          <p:nvPr/>
        </p:nvSpPr>
        <p:spPr>
          <a:xfrm>
            <a:off x="220713" y="1340738"/>
            <a:ext cx="2623058" cy="2448306"/>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6372225" y="1370964"/>
            <a:ext cx="2592324" cy="2157856"/>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349326" y="4155478"/>
            <a:ext cx="2695067" cy="2173224"/>
          </a:xfrm>
          <a:prstGeom prst="rect">
            <a:avLst/>
          </a:prstGeom>
          <a:blipFill>
            <a:blip r:embed="rId4" cstate="print"/>
            <a:stretch>
              <a:fillRect/>
            </a:stretch>
          </a:blipFill>
        </p:spPr>
        <p:txBody>
          <a:bodyPr wrap="square" lIns="0" tIns="0" rIns="0" bIns="0" rtlCol="0">
            <a:noAutofit/>
          </a:bodyPr>
          <a:lstStyle/>
          <a:p>
            <a:endParaRPr/>
          </a:p>
        </p:txBody>
      </p:sp>
      <p:sp>
        <p:nvSpPr>
          <p:cNvPr id="7" name="object 7"/>
          <p:cNvSpPr/>
          <p:nvPr/>
        </p:nvSpPr>
        <p:spPr>
          <a:xfrm>
            <a:off x="6228207" y="4170743"/>
            <a:ext cx="2520315" cy="2210054"/>
          </a:xfrm>
          <a:prstGeom prst="rect">
            <a:avLst/>
          </a:prstGeom>
          <a:blipFill>
            <a:blip r:embed="rId5" cstate="print"/>
            <a:stretch>
              <a:fillRect/>
            </a:stretch>
          </a:blipFill>
        </p:spPr>
        <p:txBody>
          <a:bodyPr wrap="square" lIns="0" tIns="0" rIns="0" bIns="0" rtlCol="0">
            <a:noAutofit/>
          </a:bodyPr>
          <a:lstStyle/>
          <a:p>
            <a:endParaRPr/>
          </a:p>
        </p:txBody>
      </p:sp>
      <p:sp>
        <p:nvSpPr>
          <p:cNvPr id="8" name="object 8"/>
          <p:cNvSpPr/>
          <p:nvPr/>
        </p:nvSpPr>
        <p:spPr>
          <a:xfrm>
            <a:off x="3275838" y="4170743"/>
            <a:ext cx="2592324" cy="2210054"/>
          </a:xfrm>
          <a:prstGeom prst="rect">
            <a:avLst/>
          </a:prstGeom>
          <a:blipFill>
            <a:blip r:embed="rId6" cstate="print"/>
            <a:stretch>
              <a:fillRect/>
            </a:stretch>
          </a:blipFill>
        </p:spPr>
        <p:txBody>
          <a:bodyPr wrap="square" lIns="0" tIns="0" rIns="0" bIns="0" rtlCol="0">
            <a:noAutofit/>
          </a:bodyPr>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4125" y="340995"/>
            <a:ext cx="4097654" cy="476884"/>
          </a:xfrm>
          <a:prstGeom prst="rect">
            <a:avLst/>
          </a:prstGeom>
        </p:spPr>
        <p:txBody>
          <a:bodyPr vert="horz" wrap="square" lIns="0" tIns="0" rIns="0" bIns="0" rtlCol="0">
            <a:noAutofit/>
          </a:bodyPr>
          <a:lstStyle/>
          <a:p>
            <a:pPr marL="12700">
              <a:lnSpc>
                <a:spcPts val="3750"/>
              </a:lnSpc>
            </a:pPr>
            <a:r>
              <a:rPr sz="3200" dirty="0" smtClean="0">
                <a:latin typeface="宋体"/>
                <a:cs typeface="宋体"/>
              </a:rPr>
              <a:t>工业工程专业实践基地</a:t>
            </a:r>
            <a:endParaRPr sz="3200">
              <a:latin typeface="宋体"/>
              <a:cs typeface="宋体"/>
            </a:endParaRPr>
          </a:p>
        </p:txBody>
      </p:sp>
      <p:sp>
        <p:nvSpPr>
          <p:cNvPr id="3" name="object 3"/>
          <p:cNvSpPr txBox="1"/>
          <p:nvPr/>
        </p:nvSpPr>
        <p:spPr>
          <a:xfrm>
            <a:off x="2635123" y="1767631"/>
            <a:ext cx="3914775" cy="1846580"/>
          </a:xfrm>
          <a:prstGeom prst="rect">
            <a:avLst/>
          </a:prstGeom>
        </p:spPr>
        <p:txBody>
          <a:bodyPr vert="horz" wrap="square" lIns="0" tIns="0" rIns="0" bIns="0" rtlCol="0">
            <a:noAutofit/>
          </a:bodyPr>
          <a:lstStyle/>
          <a:p>
            <a:pPr marL="12700" marR="12700">
              <a:lnSpc>
                <a:spcPct val="89100"/>
              </a:lnSpc>
            </a:pPr>
            <a:r>
              <a:rPr sz="1700" dirty="0" smtClean="0">
                <a:latin typeface="宋体"/>
                <a:cs typeface="宋体"/>
              </a:rPr>
              <a:t>除了本校的工程训练中</a:t>
            </a:r>
            <a:r>
              <a:rPr sz="1700" spc="-15" dirty="0" smtClean="0">
                <a:latin typeface="宋体"/>
                <a:cs typeface="宋体"/>
              </a:rPr>
              <a:t>心</a:t>
            </a:r>
            <a:r>
              <a:rPr sz="1700" spc="0" dirty="0" smtClean="0">
                <a:latin typeface="宋体"/>
                <a:cs typeface="宋体"/>
              </a:rPr>
              <a:t>，我</a:t>
            </a:r>
            <a:r>
              <a:rPr sz="1700" spc="-15" dirty="0" smtClean="0">
                <a:latin typeface="宋体"/>
                <a:cs typeface="宋体"/>
              </a:rPr>
              <a:t>校</a:t>
            </a:r>
            <a:r>
              <a:rPr sz="1700" spc="0" dirty="0" smtClean="0">
                <a:latin typeface="宋体"/>
                <a:cs typeface="宋体"/>
              </a:rPr>
              <a:t>工业工 程系还</a:t>
            </a:r>
            <a:r>
              <a:rPr sz="1700" spc="-15" dirty="0" smtClean="0">
                <a:latin typeface="宋体"/>
                <a:cs typeface="宋体"/>
              </a:rPr>
              <a:t>与</a:t>
            </a:r>
            <a:r>
              <a:rPr sz="1700" spc="0" dirty="0" smtClean="0">
                <a:latin typeface="宋体"/>
                <a:cs typeface="宋体"/>
              </a:rPr>
              <a:t>芜湖</a:t>
            </a:r>
            <a:r>
              <a:rPr sz="1700" spc="-15" dirty="0" smtClean="0">
                <a:latin typeface="宋体"/>
                <a:cs typeface="宋体"/>
              </a:rPr>
              <a:t>奇</a:t>
            </a:r>
            <a:r>
              <a:rPr sz="1700" spc="0" dirty="0" smtClean="0">
                <a:latin typeface="宋体"/>
                <a:cs typeface="宋体"/>
              </a:rPr>
              <a:t>瑞公司</a:t>
            </a:r>
            <a:r>
              <a:rPr sz="1700" spc="-15" dirty="0" smtClean="0">
                <a:latin typeface="宋体"/>
                <a:cs typeface="宋体"/>
              </a:rPr>
              <a:t>、</a:t>
            </a:r>
            <a:r>
              <a:rPr sz="1700" spc="0" dirty="0" smtClean="0">
                <a:latin typeface="宋体"/>
                <a:cs typeface="宋体"/>
              </a:rPr>
              <a:t>开封</a:t>
            </a:r>
            <a:r>
              <a:rPr sz="1700" spc="-15" dirty="0" smtClean="0">
                <a:latin typeface="宋体"/>
                <a:cs typeface="宋体"/>
              </a:rPr>
              <a:t>奇</a:t>
            </a:r>
            <a:r>
              <a:rPr sz="1700" spc="0" dirty="0" smtClean="0">
                <a:latin typeface="宋体"/>
                <a:cs typeface="宋体"/>
              </a:rPr>
              <a:t>瑞公司、 宁国开发区园区企业、</a:t>
            </a:r>
            <a:r>
              <a:rPr sz="1700" spc="-15" dirty="0" smtClean="0">
                <a:latin typeface="宋体"/>
                <a:cs typeface="宋体"/>
              </a:rPr>
              <a:t>芜</a:t>
            </a:r>
            <a:r>
              <a:rPr sz="1700" spc="0" dirty="0" smtClean="0">
                <a:latin typeface="宋体"/>
                <a:cs typeface="宋体"/>
              </a:rPr>
              <a:t>湖新</a:t>
            </a:r>
            <a:r>
              <a:rPr sz="1700" spc="-15" dirty="0" smtClean="0">
                <a:latin typeface="宋体"/>
                <a:cs typeface="宋体"/>
              </a:rPr>
              <a:t>联</a:t>
            </a:r>
            <a:r>
              <a:rPr sz="1700" spc="0" dirty="0" smtClean="0">
                <a:latin typeface="宋体"/>
                <a:cs typeface="宋体"/>
              </a:rPr>
              <a:t>造船有 </a:t>
            </a:r>
            <a:r>
              <a:rPr sz="1700" spc="-5" dirty="0" smtClean="0">
                <a:latin typeface="宋体"/>
                <a:cs typeface="宋体"/>
              </a:rPr>
              <a:t>限公司、芜湖卷烟厂、</a:t>
            </a:r>
            <a:r>
              <a:rPr sz="1700" spc="-15" dirty="0" smtClean="0">
                <a:latin typeface="宋体"/>
                <a:cs typeface="宋体"/>
              </a:rPr>
              <a:t>芜</a:t>
            </a:r>
            <a:r>
              <a:rPr sz="1700" spc="-5" dirty="0" smtClean="0">
                <a:latin typeface="宋体"/>
                <a:cs typeface="宋体"/>
              </a:rPr>
              <a:t>湖美</a:t>
            </a:r>
            <a:r>
              <a:rPr sz="1700" spc="-15" dirty="0" smtClean="0">
                <a:latin typeface="宋体"/>
                <a:cs typeface="宋体"/>
              </a:rPr>
              <a:t>的</a:t>
            </a:r>
            <a:r>
              <a:rPr sz="1700" spc="-5" dirty="0" smtClean="0">
                <a:latin typeface="宋体"/>
                <a:cs typeface="宋体"/>
              </a:rPr>
              <a:t>制冷有 </a:t>
            </a:r>
            <a:r>
              <a:rPr sz="1700" spc="0" dirty="0" smtClean="0">
                <a:latin typeface="宋体"/>
                <a:cs typeface="宋体"/>
              </a:rPr>
              <a:t>限公司、安徽凯翼汽车</a:t>
            </a:r>
            <a:r>
              <a:rPr sz="1700" spc="-15" dirty="0" smtClean="0">
                <a:latin typeface="宋体"/>
                <a:cs typeface="宋体"/>
              </a:rPr>
              <a:t>有</a:t>
            </a:r>
            <a:r>
              <a:rPr sz="1700" spc="0" dirty="0" smtClean="0">
                <a:latin typeface="宋体"/>
                <a:cs typeface="宋体"/>
              </a:rPr>
              <a:t>限公</a:t>
            </a:r>
            <a:r>
              <a:rPr sz="1700" spc="-15" dirty="0" smtClean="0">
                <a:latin typeface="宋体"/>
                <a:cs typeface="宋体"/>
              </a:rPr>
              <a:t>司</a:t>
            </a:r>
            <a:r>
              <a:rPr sz="1700" spc="0" dirty="0" smtClean="0">
                <a:latin typeface="宋体"/>
                <a:cs typeface="宋体"/>
              </a:rPr>
              <a:t>等签订 了实习基地就业和外聘</a:t>
            </a:r>
            <a:r>
              <a:rPr sz="1700" spc="-15" dirty="0" smtClean="0">
                <a:latin typeface="宋体"/>
                <a:cs typeface="宋体"/>
              </a:rPr>
              <a:t>基</a:t>
            </a:r>
            <a:r>
              <a:rPr sz="1700" spc="0" dirty="0" smtClean="0">
                <a:latin typeface="宋体"/>
                <a:cs typeface="宋体"/>
              </a:rPr>
              <a:t>地教</a:t>
            </a:r>
            <a:r>
              <a:rPr sz="1700" spc="-15" dirty="0" smtClean="0">
                <a:latin typeface="宋体"/>
                <a:cs typeface="宋体"/>
              </a:rPr>
              <a:t>学</a:t>
            </a:r>
            <a:r>
              <a:rPr sz="1700" spc="0" dirty="0" smtClean="0">
                <a:latin typeface="宋体"/>
                <a:cs typeface="宋体"/>
              </a:rPr>
              <a:t>人员意 向协议书，为工业工程</a:t>
            </a:r>
            <a:r>
              <a:rPr sz="1700" spc="-15" dirty="0" smtClean="0">
                <a:latin typeface="宋体"/>
                <a:cs typeface="宋体"/>
              </a:rPr>
              <a:t>专</a:t>
            </a:r>
            <a:r>
              <a:rPr sz="1700" spc="0" dirty="0" smtClean="0">
                <a:latin typeface="宋体"/>
                <a:cs typeface="宋体"/>
              </a:rPr>
              <a:t>业学</a:t>
            </a:r>
            <a:r>
              <a:rPr sz="1700" spc="-15" dirty="0" smtClean="0">
                <a:latin typeface="宋体"/>
                <a:cs typeface="宋体"/>
              </a:rPr>
              <a:t>生</a:t>
            </a:r>
            <a:r>
              <a:rPr sz="1700" spc="0" dirty="0" smtClean="0">
                <a:latin typeface="宋体"/>
                <a:cs typeface="宋体"/>
              </a:rPr>
              <a:t>的实践 教学提供了良好条件。</a:t>
            </a:r>
            <a:endParaRPr sz="1700" dirty="0">
              <a:latin typeface="宋体"/>
              <a:cs typeface="宋体"/>
            </a:endParaRPr>
          </a:p>
        </p:txBody>
      </p:sp>
      <p:sp>
        <p:nvSpPr>
          <p:cNvPr id="4" name="object 4"/>
          <p:cNvSpPr/>
          <p:nvPr/>
        </p:nvSpPr>
        <p:spPr>
          <a:xfrm>
            <a:off x="179514" y="1433067"/>
            <a:ext cx="2304288" cy="2860039"/>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6516243" y="1340738"/>
            <a:ext cx="2304287" cy="2860294"/>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2716529" y="4293108"/>
            <a:ext cx="4032504" cy="2348865"/>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6609" rIns="0" bIns="0" rtlCol="0">
            <a:noAutofit/>
          </a:bodyPr>
          <a:lstStyle/>
          <a:p>
            <a:pPr marL="259079">
              <a:lnSpc>
                <a:spcPts val="3650"/>
              </a:lnSpc>
            </a:pPr>
            <a:r>
              <a:rPr sz="3200" dirty="0" smtClean="0">
                <a:latin typeface="宋体"/>
                <a:cs typeface="宋体"/>
              </a:rPr>
              <a:t>工业工程专业国</a:t>
            </a:r>
            <a:r>
              <a:rPr sz="3200" spc="5" dirty="0" smtClean="0">
                <a:latin typeface="宋体"/>
                <a:cs typeface="宋体"/>
              </a:rPr>
              <a:t>际</a:t>
            </a:r>
            <a:r>
              <a:rPr sz="3200" spc="0" dirty="0" smtClean="0">
                <a:latin typeface="宋体"/>
                <a:cs typeface="宋体"/>
              </a:rPr>
              <a:t>合作</a:t>
            </a:r>
            <a:endParaRPr sz="3200">
              <a:latin typeface="宋体"/>
              <a:cs typeface="宋体"/>
            </a:endParaRPr>
          </a:p>
        </p:txBody>
      </p:sp>
      <p:sp>
        <p:nvSpPr>
          <p:cNvPr id="3" name="object 3"/>
          <p:cNvSpPr txBox="1"/>
          <p:nvPr/>
        </p:nvSpPr>
        <p:spPr>
          <a:xfrm>
            <a:off x="564591" y="1342898"/>
            <a:ext cx="5066665" cy="2140585"/>
          </a:xfrm>
          <a:prstGeom prst="rect">
            <a:avLst/>
          </a:prstGeom>
        </p:spPr>
        <p:txBody>
          <a:bodyPr vert="horz" wrap="square" lIns="0" tIns="0" rIns="0" bIns="0" rtlCol="0">
            <a:noAutofit/>
          </a:bodyPr>
          <a:lstStyle/>
          <a:p>
            <a:pPr marL="12700" marR="12700" indent="547370">
              <a:lnSpc>
                <a:spcPct val="101000"/>
              </a:lnSpc>
              <a:tabLst>
                <a:tab pos="2457450" algn="l"/>
                <a:tab pos="2963545" algn="l"/>
              </a:tabLst>
            </a:pPr>
            <a:r>
              <a:rPr sz="2000" spc="80" dirty="0" smtClean="0">
                <a:latin typeface="宋体"/>
                <a:cs typeface="宋体"/>
              </a:rPr>
              <a:t>每年选</a:t>
            </a:r>
            <a:r>
              <a:rPr sz="2000" spc="90" dirty="0" smtClean="0">
                <a:latin typeface="宋体"/>
                <a:cs typeface="宋体"/>
              </a:rPr>
              <a:t>派</a:t>
            </a:r>
            <a:r>
              <a:rPr sz="2000" spc="80" dirty="0" smtClean="0">
                <a:latin typeface="宋体"/>
                <a:cs typeface="宋体"/>
              </a:rPr>
              <a:t>多名</a:t>
            </a:r>
            <a:r>
              <a:rPr sz="2000" spc="90" dirty="0" smtClean="0">
                <a:latin typeface="宋体"/>
                <a:cs typeface="宋体"/>
              </a:rPr>
              <a:t>青</a:t>
            </a:r>
            <a:r>
              <a:rPr sz="2000" spc="80" dirty="0" smtClean="0">
                <a:latin typeface="宋体"/>
                <a:cs typeface="宋体"/>
              </a:rPr>
              <a:t>年</a:t>
            </a:r>
            <a:r>
              <a:rPr sz="2000" spc="90" dirty="0" smtClean="0">
                <a:latin typeface="宋体"/>
                <a:cs typeface="宋体"/>
              </a:rPr>
              <a:t>教</a:t>
            </a:r>
            <a:r>
              <a:rPr sz="2000" spc="80" dirty="0" smtClean="0">
                <a:latin typeface="宋体"/>
                <a:cs typeface="宋体"/>
              </a:rPr>
              <a:t>师</a:t>
            </a:r>
            <a:r>
              <a:rPr sz="2000" spc="100" dirty="0" smtClean="0">
                <a:latin typeface="宋体"/>
                <a:cs typeface="宋体"/>
              </a:rPr>
              <a:t>和</a:t>
            </a:r>
            <a:r>
              <a:rPr sz="2000" spc="80" dirty="0" smtClean="0">
                <a:latin typeface="宋体"/>
                <a:cs typeface="宋体"/>
              </a:rPr>
              <a:t>学生</a:t>
            </a:r>
            <a:r>
              <a:rPr sz="2000" spc="90" dirty="0" smtClean="0">
                <a:latin typeface="宋体"/>
                <a:cs typeface="宋体"/>
              </a:rPr>
              <a:t>赴</a:t>
            </a:r>
            <a:r>
              <a:rPr sz="2000" spc="80" dirty="0" smtClean="0">
                <a:latin typeface="宋体"/>
                <a:cs typeface="宋体"/>
              </a:rPr>
              <a:t>加</a:t>
            </a:r>
            <a:r>
              <a:rPr sz="2000" spc="0" dirty="0" smtClean="0">
                <a:latin typeface="宋体"/>
                <a:cs typeface="宋体"/>
              </a:rPr>
              <a:t>拿 大温莎</a:t>
            </a:r>
            <a:r>
              <a:rPr sz="2000" spc="-15" dirty="0" smtClean="0">
                <a:latin typeface="宋体"/>
                <a:cs typeface="宋体"/>
              </a:rPr>
              <a:t>大</a:t>
            </a:r>
            <a:r>
              <a:rPr sz="2000" spc="0" dirty="0" smtClean="0">
                <a:latin typeface="宋体"/>
                <a:cs typeface="宋体"/>
              </a:rPr>
              <a:t>学</a:t>
            </a:r>
            <a:r>
              <a:rPr sz="2000" spc="-15" dirty="0" smtClean="0">
                <a:latin typeface="宋体"/>
                <a:cs typeface="宋体"/>
              </a:rPr>
              <a:t>（</a:t>
            </a:r>
            <a:r>
              <a:rPr sz="2000" spc="0" dirty="0" smtClean="0">
                <a:latin typeface="Calibri"/>
                <a:cs typeface="Calibri"/>
              </a:rPr>
              <a:t>Uni</a:t>
            </a:r>
            <a:r>
              <a:rPr sz="2000" spc="-35" dirty="0" smtClean="0">
                <a:latin typeface="Calibri"/>
                <a:cs typeface="Calibri"/>
              </a:rPr>
              <a:t>v</a:t>
            </a:r>
            <a:r>
              <a:rPr sz="2000" spc="5" dirty="0" smtClean="0">
                <a:latin typeface="Calibri"/>
                <a:cs typeface="Calibri"/>
              </a:rPr>
              <a:t>e</a:t>
            </a:r>
            <a:r>
              <a:rPr sz="2000" spc="-40" dirty="0" smtClean="0">
                <a:latin typeface="Calibri"/>
                <a:cs typeface="Calibri"/>
              </a:rPr>
              <a:t>r</a:t>
            </a:r>
            <a:r>
              <a:rPr sz="2000" spc="5" dirty="0" smtClean="0">
                <a:latin typeface="Calibri"/>
                <a:cs typeface="Calibri"/>
              </a:rPr>
              <a:t>s</a:t>
            </a:r>
            <a:r>
              <a:rPr sz="2000" spc="0" dirty="0" smtClean="0">
                <a:latin typeface="Calibri"/>
                <a:cs typeface="Calibri"/>
              </a:rPr>
              <a:t>ity</a:t>
            </a:r>
            <a:r>
              <a:rPr sz="2000" spc="45" dirty="0" smtClean="0">
                <a:latin typeface="Calibri"/>
                <a:cs typeface="Calibri"/>
              </a:rPr>
              <a:t> </a:t>
            </a:r>
            <a:r>
              <a:rPr sz="2000" spc="-5" dirty="0" smtClean="0">
                <a:latin typeface="Calibri"/>
                <a:cs typeface="Calibri"/>
              </a:rPr>
              <a:t>o</a:t>
            </a:r>
            <a:r>
              <a:rPr sz="2000" spc="0" dirty="0" smtClean="0">
                <a:latin typeface="Calibri"/>
                <a:cs typeface="Calibri"/>
              </a:rPr>
              <a:t>f</a:t>
            </a:r>
            <a:r>
              <a:rPr sz="2000" spc="15" dirty="0" smtClean="0">
                <a:latin typeface="Calibri"/>
                <a:cs typeface="Calibri"/>
              </a:rPr>
              <a:t> </a:t>
            </a:r>
            <a:r>
              <a:rPr sz="2000" spc="0" dirty="0" smtClean="0">
                <a:latin typeface="Calibri"/>
                <a:cs typeface="Calibri"/>
              </a:rPr>
              <a:t>Wi</a:t>
            </a:r>
            <a:r>
              <a:rPr sz="2000" spc="-10" dirty="0" smtClean="0">
                <a:latin typeface="Calibri"/>
                <a:cs typeface="Calibri"/>
              </a:rPr>
              <a:t>n</a:t>
            </a:r>
            <a:r>
              <a:rPr sz="2000" spc="0" dirty="0" smtClean="0">
                <a:latin typeface="Calibri"/>
                <a:cs typeface="Calibri"/>
              </a:rPr>
              <a:t>dso</a:t>
            </a:r>
            <a:r>
              <a:rPr sz="2000" spc="-5" dirty="0" smtClean="0">
                <a:latin typeface="Calibri"/>
                <a:cs typeface="Calibri"/>
              </a:rPr>
              <a:t>r</a:t>
            </a:r>
            <a:r>
              <a:rPr sz="2000" spc="0" dirty="0" smtClean="0">
                <a:latin typeface="宋体"/>
                <a:cs typeface="宋体"/>
              </a:rPr>
              <a:t>）</a:t>
            </a:r>
            <a:r>
              <a:rPr sz="2000" spc="-15" dirty="0" smtClean="0">
                <a:latin typeface="宋体"/>
                <a:cs typeface="宋体"/>
              </a:rPr>
              <a:t>、</a:t>
            </a:r>
            <a:r>
              <a:rPr sz="2000" spc="0" dirty="0" smtClean="0">
                <a:latin typeface="宋体"/>
                <a:cs typeface="宋体"/>
              </a:rPr>
              <a:t>美国 布里奇</a:t>
            </a:r>
            <a:r>
              <a:rPr sz="2000" spc="-15" dirty="0" smtClean="0">
                <a:latin typeface="宋体"/>
                <a:cs typeface="宋体"/>
              </a:rPr>
              <a:t>波</a:t>
            </a:r>
            <a:r>
              <a:rPr sz="2000" spc="0" dirty="0" smtClean="0">
                <a:latin typeface="宋体"/>
                <a:cs typeface="宋体"/>
              </a:rPr>
              <a:t>特</a:t>
            </a:r>
            <a:r>
              <a:rPr sz="2000" spc="-15" dirty="0" smtClean="0">
                <a:latin typeface="宋体"/>
                <a:cs typeface="宋体"/>
              </a:rPr>
              <a:t>大</a:t>
            </a:r>
            <a:r>
              <a:rPr sz="2000" spc="0" dirty="0" smtClean="0">
                <a:latin typeface="宋体"/>
                <a:cs typeface="宋体"/>
              </a:rPr>
              <a:t>学（</a:t>
            </a:r>
            <a:r>
              <a:rPr sz="2000" spc="0" dirty="0" smtClean="0">
                <a:latin typeface="Calibri"/>
                <a:cs typeface="Calibri"/>
              </a:rPr>
              <a:t>Uni</a:t>
            </a:r>
            <a:r>
              <a:rPr sz="2000" spc="-35" dirty="0" smtClean="0">
                <a:latin typeface="Calibri"/>
                <a:cs typeface="Calibri"/>
              </a:rPr>
              <a:t>v</a:t>
            </a:r>
            <a:r>
              <a:rPr sz="2000" spc="0" dirty="0" smtClean="0">
                <a:latin typeface="Calibri"/>
                <a:cs typeface="Calibri"/>
              </a:rPr>
              <a:t>e</a:t>
            </a:r>
            <a:r>
              <a:rPr sz="2000" spc="-45" dirty="0" smtClean="0">
                <a:latin typeface="Calibri"/>
                <a:cs typeface="Calibri"/>
              </a:rPr>
              <a:t>r</a:t>
            </a:r>
            <a:r>
              <a:rPr sz="2000" spc="5" dirty="0" smtClean="0">
                <a:latin typeface="Calibri"/>
                <a:cs typeface="Calibri"/>
              </a:rPr>
              <a:t>s</a:t>
            </a:r>
            <a:r>
              <a:rPr sz="2000" spc="0" dirty="0" smtClean="0">
                <a:latin typeface="Calibri"/>
                <a:cs typeface="Calibri"/>
              </a:rPr>
              <a:t>ity</a:t>
            </a:r>
            <a:r>
              <a:rPr sz="2000" spc="130" dirty="0" smtClean="0">
                <a:latin typeface="Calibri"/>
                <a:cs typeface="Calibri"/>
              </a:rPr>
              <a:t> </a:t>
            </a:r>
            <a:r>
              <a:rPr sz="2000" spc="-5" dirty="0" smtClean="0">
                <a:latin typeface="Calibri"/>
                <a:cs typeface="Calibri"/>
              </a:rPr>
              <a:t>o</a:t>
            </a:r>
            <a:r>
              <a:rPr sz="2000" spc="0" dirty="0" smtClean="0">
                <a:latin typeface="Calibri"/>
                <a:cs typeface="Calibri"/>
              </a:rPr>
              <a:t>f</a:t>
            </a:r>
            <a:r>
              <a:rPr sz="2000" spc="120" dirty="0" smtClean="0">
                <a:latin typeface="Calibri"/>
                <a:cs typeface="Calibri"/>
              </a:rPr>
              <a:t> </a:t>
            </a:r>
            <a:r>
              <a:rPr sz="2000" spc="0" dirty="0" smtClean="0">
                <a:latin typeface="Calibri"/>
                <a:cs typeface="Calibri"/>
              </a:rPr>
              <a:t>Br</a:t>
            </a:r>
            <a:r>
              <a:rPr sz="2000" spc="-5" dirty="0" smtClean="0">
                <a:latin typeface="Calibri"/>
                <a:cs typeface="Calibri"/>
              </a:rPr>
              <a:t>i</a:t>
            </a:r>
            <a:r>
              <a:rPr sz="2000" spc="-10" dirty="0" smtClean="0">
                <a:latin typeface="Calibri"/>
                <a:cs typeface="Calibri"/>
              </a:rPr>
              <a:t>dg</a:t>
            </a:r>
            <a:r>
              <a:rPr sz="2000" spc="0" dirty="0" smtClean="0">
                <a:latin typeface="Calibri"/>
                <a:cs typeface="Calibri"/>
              </a:rPr>
              <a:t>e</a:t>
            </a:r>
            <a:r>
              <a:rPr sz="2000" spc="-10" dirty="0" smtClean="0">
                <a:latin typeface="Calibri"/>
                <a:cs typeface="Calibri"/>
              </a:rPr>
              <a:t>p</a:t>
            </a:r>
            <a:r>
              <a:rPr sz="2000" spc="0" dirty="0" smtClean="0">
                <a:latin typeface="Calibri"/>
                <a:cs typeface="Calibri"/>
              </a:rPr>
              <a:t>or</a:t>
            </a:r>
            <a:r>
              <a:rPr sz="2000" spc="-5" dirty="0" smtClean="0">
                <a:latin typeface="Calibri"/>
                <a:cs typeface="Calibri"/>
              </a:rPr>
              <a:t>t</a:t>
            </a:r>
            <a:r>
              <a:rPr sz="2000" spc="0" dirty="0" smtClean="0">
                <a:latin typeface="宋体"/>
                <a:cs typeface="宋体"/>
              </a:rPr>
              <a:t>）、 </a:t>
            </a:r>
            <a:r>
              <a:rPr sz="2000" spc="80" dirty="0" smtClean="0">
                <a:latin typeface="宋体"/>
                <a:cs typeface="宋体"/>
              </a:rPr>
              <a:t>英</a:t>
            </a:r>
            <a:r>
              <a:rPr sz="2000" spc="90" dirty="0" smtClean="0">
                <a:latin typeface="宋体"/>
                <a:cs typeface="宋体"/>
              </a:rPr>
              <a:t>国</a:t>
            </a:r>
            <a:r>
              <a:rPr sz="2000" spc="80" dirty="0" smtClean="0">
                <a:latin typeface="宋体"/>
                <a:cs typeface="宋体"/>
              </a:rPr>
              <a:t>卡迪夫大</a:t>
            </a:r>
            <a:r>
              <a:rPr sz="2000" spc="100" dirty="0" smtClean="0">
                <a:latin typeface="宋体"/>
                <a:cs typeface="宋体"/>
              </a:rPr>
              <a:t>学</a:t>
            </a:r>
            <a:r>
              <a:rPr sz="2000" spc="80" dirty="0" smtClean="0">
                <a:latin typeface="宋体"/>
                <a:cs typeface="宋体"/>
              </a:rPr>
              <a:t>（</a:t>
            </a:r>
            <a:r>
              <a:rPr sz="2000" spc="0" dirty="0" smtClean="0">
                <a:latin typeface="Calibri"/>
                <a:cs typeface="Calibri"/>
              </a:rPr>
              <a:t>Ca</a:t>
            </a:r>
            <a:r>
              <a:rPr sz="2000" spc="-30" dirty="0" smtClean="0">
                <a:latin typeface="Calibri"/>
                <a:cs typeface="Calibri"/>
              </a:rPr>
              <a:t>r</a:t>
            </a:r>
            <a:r>
              <a:rPr sz="2000" spc="0" dirty="0" smtClean="0">
                <a:latin typeface="Calibri"/>
                <a:cs typeface="Calibri"/>
              </a:rPr>
              <a:t>di</a:t>
            </a:r>
            <a:r>
              <a:rPr sz="2000" spc="-30" dirty="0" smtClean="0">
                <a:latin typeface="Calibri"/>
                <a:cs typeface="Calibri"/>
              </a:rPr>
              <a:t>f</a:t>
            </a:r>
            <a:r>
              <a:rPr sz="2000" spc="0" dirty="0" smtClean="0">
                <a:latin typeface="Calibri"/>
                <a:cs typeface="Calibri"/>
              </a:rPr>
              <a:t>f	Un</a:t>
            </a:r>
            <a:r>
              <a:rPr sz="2000" spc="-5" dirty="0" smtClean="0">
                <a:latin typeface="Calibri"/>
                <a:cs typeface="Calibri"/>
              </a:rPr>
              <a:t>i</a:t>
            </a:r>
            <a:r>
              <a:rPr sz="2000" spc="-30" dirty="0" smtClean="0">
                <a:latin typeface="Calibri"/>
                <a:cs typeface="Calibri"/>
              </a:rPr>
              <a:t>v</a:t>
            </a:r>
            <a:r>
              <a:rPr sz="2000" spc="0" dirty="0" smtClean="0">
                <a:latin typeface="Calibri"/>
                <a:cs typeface="Calibri"/>
              </a:rPr>
              <a:t>e</a:t>
            </a:r>
            <a:r>
              <a:rPr sz="2000" spc="-35" dirty="0" smtClean="0">
                <a:latin typeface="Calibri"/>
                <a:cs typeface="Calibri"/>
              </a:rPr>
              <a:t>r</a:t>
            </a:r>
            <a:r>
              <a:rPr sz="2000" spc="5" dirty="0" smtClean="0">
                <a:latin typeface="Calibri"/>
                <a:cs typeface="Calibri"/>
              </a:rPr>
              <a:t>s</a:t>
            </a:r>
            <a:r>
              <a:rPr sz="2000" spc="0" dirty="0" smtClean="0">
                <a:latin typeface="Calibri"/>
                <a:cs typeface="Calibri"/>
              </a:rPr>
              <a:t>it</a:t>
            </a:r>
            <a:r>
              <a:rPr sz="2000" spc="95" dirty="0" smtClean="0">
                <a:latin typeface="Calibri"/>
                <a:cs typeface="Calibri"/>
              </a:rPr>
              <a:t>y</a:t>
            </a:r>
            <a:r>
              <a:rPr sz="2000" spc="80" dirty="0" smtClean="0">
                <a:latin typeface="宋体"/>
                <a:cs typeface="宋体"/>
              </a:rPr>
              <a:t>）</a:t>
            </a:r>
            <a:r>
              <a:rPr sz="2000" spc="90" dirty="0" smtClean="0">
                <a:latin typeface="宋体"/>
                <a:cs typeface="宋体"/>
              </a:rPr>
              <a:t>、</a:t>
            </a:r>
            <a:r>
              <a:rPr sz="2000" spc="0" dirty="0" smtClean="0">
                <a:latin typeface="宋体"/>
                <a:cs typeface="宋体"/>
              </a:rPr>
              <a:t>美 </a:t>
            </a:r>
            <a:r>
              <a:rPr sz="2000" spc="45" dirty="0" smtClean="0">
                <a:latin typeface="宋体"/>
                <a:cs typeface="宋体"/>
              </a:rPr>
              <a:t>国普渡大</a:t>
            </a:r>
            <a:r>
              <a:rPr sz="2000" spc="60" dirty="0" smtClean="0">
                <a:latin typeface="宋体"/>
                <a:cs typeface="宋体"/>
              </a:rPr>
              <a:t>学</a:t>
            </a:r>
            <a:r>
              <a:rPr sz="2000" spc="45" dirty="0" smtClean="0">
                <a:latin typeface="宋体"/>
                <a:cs typeface="宋体"/>
              </a:rPr>
              <a:t>（</a:t>
            </a:r>
            <a:r>
              <a:rPr sz="2000" spc="0" dirty="0" smtClean="0">
                <a:latin typeface="Calibri"/>
                <a:cs typeface="Calibri"/>
              </a:rPr>
              <a:t>Pu</a:t>
            </a:r>
            <a:r>
              <a:rPr sz="2000" spc="-30" dirty="0" smtClean="0">
                <a:latin typeface="Calibri"/>
                <a:cs typeface="Calibri"/>
              </a:rPr>
              <a:t>r</a:t>
            </a:r>
            <a:r>
              <a:rPr sz="2000" spc="0" dirty="0" smtClean="0">
                <a:latin typeface="Calibri"/>
                <a:cs typeface="Calibri"/>
              </a:rPr>
              <a:t>due	Uni</a:t>
            </a:r>
            <a:r>
              <a:rPr sz="2000" spc="-35" dirty="0" smtClean="0">
                <a:latin typeface="Calibri"/>
                <a:cs typeface="Calibri"/>
              </a:rPr>
              <a:t>v</a:t>
            </a:r>
            <a:r>
              <a:rPr sz="2000" spc="0" dirty="0" smtClean="0">
                <a:latin typeface="Calibri"/>
                <a:cs typeface="Calibri"/>
              </a:rPr>
              <a:t>e</a:t>
            </a:r>
            <a:r>
              <a:rPr sz="2000" spc="-30" dirty="0" smtClean="0">
                <a:latin typeface="Calibri"/>
                <a:cs typeface="Calibri"/>
              </a:rPr>
              <a:t>r</a:t>
            </a:r>
            <a:r>
              <a:rPr sz="2000" spc="0" dirty="0" smtClean="0">
                <a:latin typeface="Calibri"/>
                <a:cs typeface="Calibri"/>
              </a:rPr>
              <a:t>sit</a:t>
            </a:r>
            <a:r>
              <a:rPr sz="2000" spc="55" dirty="0" smtClean="0">
                <a:latin typeface="Calibri"/>
                <a:cs typeface="Calibri"/>
              </a:rPr>
              <a:t>y</a:t>
            </a:r>
            <a:r>
              <a:rPr sz="2000" spc="45" dirty="0" smtClean="0">
                <a:latin typeface="宋体"/>
                <a:cs typeface="宋体"/>
              </a:rPr>
              <a:t>）</a:t>
            </a:r>
            <a:r>
              <a:rPr sz="2000" spc="50" dirty="0" smtClean="0">
                <a:latin typeface="宋体"/>
                <a:cs typeface="宋体"/>
              </a:rPr>
              <a:t>、</a:t>
            </a:r>
            <a:r>
              <a:rPr sz="2000" spc="45" dirty="0" smtClean="0">
                <a:latin typeface="宋体"/>
                <a:cs typeface="宋体"/>
              </a:rPr>
              <a:t>台湾朝 </a:t>
            </a:r>
            <a:r>
              <a:rPr sz="2000" spc="90" dirty="0" smtClean="0">
                <a:latin typeface="宋体"/>
                <a:cs typeface="宋体"/>
              </a:rPr>
              <a:t>阳科技大</a:t>
            </a:r>
            <a:r>
              <a:rPr sz="2000" spc="80" dirty="0" smtClean="0">
                <a:latin typeface="宋体"/>
                <a:cs typeface="宋体"/>
              </a:rPr>
              <a:t>学</a:t>
            </a:r>
            <a:r>
              <a:rPr sz="2000" spc="105" dirty="0" smtClean="0">
                <a:latin typeface="宋体"/>
                <a:cs typeface="宋体"/>
              </a:rPr>
              <a:t>等</a:t>
            </a:r>
            <a:r>
              <a:rPr sz="2000" spc="90" dirty="0" smtClean="0">
                <a:latin typeface="宋体"/>
                <a:cs typeface="宋体"/>
              </a:rPr>
              <a:t>高校担</a:t>
            </a:r>
            <a:r>
              <a:rPr sz="2000" spc="80" dirty="0" smtClean="0">
                <a:latin typeface="宋体"/>
                <a:cs typeface="宋体"/>
              </a:rPr>
              <a:t>任</a:t>
            </a:r>
            <a:r>
              <a:rPr sz="2000" spc="90" dirty="0" smtClean="0">
                <a:latin typeface="宋体"/>
                <a:cs typeface="宋体"/>
              </a:rPr>
              <a:t>访问学者</a:t>
            </a:r>
            <a:r>
              <a:rPr sz="2000" spc="80" dirty="0" smtClean="0">
                <a:latin typeface="宋体"/>
                <a:cs typeface="宋体"/>
              </a:rPr>
              <a:t>等</a:t>
            </a:r>
            <a:r>
              <a:rPr sz="2000" spc="90" dirty="0" smtClean="0">
                <a:latin typeface="宋体"/>
                <a:cs typeface="宋体"/>
              </a:rPr>
              <a:t>世</a:t>
            </a:r>
            <a:r>
              <a:rPr sz="2000" spc="105" dirty="0" smtClean="0">
                <a:latin typeface="宋体"/>
                <a:cs typeface="宋体"/>
              </a:rPr>
              <a:t>界</a:t>
            </a:r>
            <a:r>
              <a:rPr sz="2000" spc="0" dirty="0" smtClean="0">
                <a:latin typeface="宋体"/>
                <a:cs typeface="宋体"/>
              </a:rPr>
              <a:t>著 名大学进修和学习。</a:t>
            </a:r>
            <a:endParaRPr sz="2000" dirty="0">
              <a:latin typeface="宋体"/>
              <a:cs typeface="宋体"/>
            </a:endParaRPr>
          </a:p>
        </p:txBody>
      </p:sp>
      <p:sp>
        <p:nvSpPr>
          <p:cNvPr id="4" name="object 4"/>
          <p:cNvSpPr/>
          <p:nvPr/>
        </p:nvSpPr>
        <p:spPr>
          <a:xfrm>
            <a:off x="4932045" y="3929379"/>
            <a:ext cx="3198749" cy="2448306"/>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5580126" y="1268730"/>
            <a:ext cx="3024378" cy="2223770"/>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499630" y="3789083"/>
            <a:ext cx="3449954" cy="2458085"/>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9059" rIns="0" bIns="0" rtlCol="0">
            <a:noAutofit/>
          </a:bodyPr>
          <a:lstStyle/>
          <a:p>
            <a:pPr marL="216535">
              <a:lnSpc>
                <a:spcPts val="3750"/>
              </a:lnSpc>
            </a:pPr>
            <a:r>
              <a:rPr sz="3200" dirty="0" smtClean="0">
                <a:latin typeface="宋体"/>
                <a:cs typeface="宋体"/>
              </a:rPr>
              <a:t>工业工程专业就</a:t>
            </a:r>
            <a:r>
              <a:rPr sz="3200" spc="-15" dirty="0" smtClean="0">
                <a:latin typeface="宋体"/>
                <a:cs typeface="宋体"/>
              </a:rPr>
              <a:t>业</a:t>
            </a:r>
            <a:r>
              <a:rPr sz="3200" spc="0" dirty="0" smtClean="0">
                <a:latin typeface="宋体"/>
                <a:cs typeface="宋体"/>
              </a:rPr>
              <a:t>去向</a:t>
            </a:r>
            <a:endParaRPr sz="3200">
              <a:latin typeface="宋体"/>
              <a:cs typeface="宋体"/>
            </a:endParaRPr>
          </a:p>
        </p:txBody>
      </p:sp>
      <p:sp>
        <p:nvSpPr>
          <p:cNvPr id="3" name="object 3"/>
          <p:cNvSpPr txBox="1"/>
          <p:nvPr/>
        </p:nvSpPr>
        <p:spPr>
          <a:xfrm>
            <a:off x="402437" y="1829658"/>
            <a:ext cx="4255770" cy="3874135"/>
          </a:xfrm>
          <a:prstGeom prst="rect">
            <a:avLst/>
          </a:prstGeom>
        </p:spPr>
        <p:txBody>
          <a:bodyPr vert="horz" wrap="square" lIns="0" tIns="0" rIns="0" bIns="0" rtlCol="0">
            <a:noAutofit/>
          </a:bodyPr>
          <a:lstStyle/>
          <a:p>
            <a:pPr marL="355600" marR="12700" indent="-342900">
              <a:lnSpc>
                <a:spcPct val="98900"/>
              </a:lnSpc>
              <a:tabLst>
                <a:tab pos="354965" algn="l"/>
              </a:tabLst>
            </a:pPr>
            <a:r>
              <a:rPr sz="1800" dirty="0" smtClean="0">
                <a:latin typeface="Arial"/>
                <a:cs typeface="Arial"/>
              </a:rPr>
              <a:t>•	</a:t>
            </a:r>
            <a:r>
              <a:rPr sz="1800" dirty="0" smtClean="0">
                <a:latin typeface="宋体"/>
                <a:cs typeface="宋体"/>
              </a:rPr>
              <a:t>本专业毕业生具有既懂技术又懂管理 的优势，毕业后主要在企事业单位从 事中高层管理工作。目前毕业生就业 </a:t>
            </a:r>
            <a:r>
              <a:rPr sz="1800" spc="-5" dirty="0" smtClean="0">
                <a:latin typeface="宋体"/>
                <a:cs typeface="宋体"/>
              </a:rPr>
              <a:t>地省内主要分布在芜湖和合肥等地， </a:t>
            </a:r>
            <a:r>
              <a:rPr sz="1800" spc="0" dirty="0" smtClean="0">
                <a:latin typeface="宋体"/>
                <a:cs typeface="宋体"/>
              </a:rPr>
              <a:t>省外主要分布在长三角经济</a:t>
            </a:r>
            <a:r>
              <a:rPr sz="1800" spc="5" dirty="0" smtClean="0">
                <a:latin typeface="宋体"/>
                <a:cs typeface="宋体"/>
              </a:rPr>
              <a:t>圈</a:t>
            </a:r>
            <a:r>
              <a:rPr sz="1800" spc="0" dirty="0" smtClean="0">
                <a:latin typeface="宋体"/>
                <a:cs typeface="宋体"/>
              </a:rPr>
              <a:t>，就业 单位主要集中在大中型生产</a:t>
            </a:r>
            <a:r>
              <a:rPr sz="1800" spc="5" dirty="0" smtClean="0">
                <a:latin typeface="宋体"/>
                <a:cs typeface="宋体"/>
              </a:rPr>
              <a:t>制</a:t>
            </a:r>
            <a:r>
              <a:rPr sz="1800" spc="0" dirty="0" smtClean="0">
                <a:latin typeface="宋体"/>
                <a:cs typeface="宋体"/>
              </a:rPr>
              <a:t>造型和 服务性企业，如格力、美的和奇瑞等。</a:t>
            </a:r>
            <a:endParaRPr sz="1800" dirty="0">
              <a:latin typeface="宋体"/>
              <a:cs typeface="宋体"/>
            </a:endParaRPr>
          </a:p>
          <a:p>
            <a:pPr marL="355600" marR="241300" indent="-342900">
              <a:lnSpc>
                <a:spcPct val="100000"/>
              </a:lnSpc>
              <a:spcBef>
                <a:spcPts val="434"/>
              </a:spcBef>
              <a:tabLst>
                <a:tab pos="354965" algn="l"/>
              </a:tabLst>
            </a:pPr>
            <a:r>
              <a:rPr sz="1800" dirty="0" smtClean="0">
                <a:latin typeface="Arial"/>
                <a:cs typeface="Arial"/>
              </a:rPr>
              <a:t>•	</a:t>
            </a:r>
            <a:r>
              <a:rPr sz="1800" dirty="0" smtClean="0">
                <a:latin typeface="宋体"/>
                <a:cs typeface="宋体"/>
              </a:rPr>
              <a:t>近三年本专业平均升硕率为</a:t>
            </a:r>
            <a:r>
              <a:rPr sz="1800" spc="-10" dirty="0" smtClean="0">
                <a:latin typeface="Calibri"/>
                <a:cs typeface="Calibri"/>
              </a:rPr>
              <a:t>19.16</a:t>
            </a:r>
            <a:r>
              <a:rPr sz="1800" spc="-20" dirty="0" smtClean="0">
                <a:latin typeface="Calibri"/>
                <a:cs typeface="Calibri"/>
              </a:rPr>
              <a:t>%</a:t>
            </a:r>
            <a:r>
              <a:rPr sz="1800" spc="0" dirty="0" smtClean="0">
                <a:latin typeface="宋体"/>
                <a:cs typeface="宋体"/>
              </a:rPr>
              <a:t>， 大部分学生考取了</a:t>
            </a:r>
            <a:r>
              <a:rPr sz="1800" spc="-15" dirty="0" smtClean="0">
                <a:latin typeface="Calibri"/>
                <a:cs typeface="Calibri"/>
              </a:rPr>
              <a:t>21</a:t>
            </a:r>
            <a:r>
              <a:rPr sz="1800" spc="-10" dirty="0" smtClean="0">
                <a:latin typeface="Calibri"/>
                <a:cs typeface="Calibri"/>
              </a:rPr>
              <a:t>1</a:t>
            </a:r>
            <a:r>
              <a:rPr sz="1800" spc="-10" dirty="0" smtClean="0">
                <a:latin typeface="宋体"/>
                <a:cs typeface="宋体"/>
              </a:rPr>
              <a:t>高校</a:t>
            </a:r>
            <a:r>
              <a:rPr sz="1800" spc="-10" dirty="0" smtClean="0">
                <a:latin typeface="Calibri"/>
                <a:cs typeface="Calibri"/>
              </a:rPr>
              <a:t>(</a:t>
            </a:r>
            <a:r>
              <a:rPr sz="1800" spc="0" dirty="0" smtClean="0">
                <a:latin typeface="宋体"/>
                <a:cs typeface="宋体"/>
              </a:rPr>
              <a:t>如福州大 学，南京航空航天大学，合肥工业大 学，中国矿业大学等</a:t>
            </a:r>
            <a:r>
              <a:rPr sz="1800" spc="-10" dirty="0" smtClean="0">
                <a:latin typeface="Calibri"/>
                <a:cs typeface="Calibri"/>
              </a:rPr>
              <a:t>)</a:t>
            </a:r>
            <a:r>
              <a:rPr sz="1800" spc="0" dirty="0" smtClean="0">
                <a:latin typeface="宋体"/>
                <a:cs typeface="宋体"/>
              </a:rPr>
              <a:t>，甚至是</a:t>
            </a:r>
            <a:r>
              <a:rPr sz="1800" spc="-15" dirty="0" smtClean="0">
                <a:latin typeface="Calibri"/>
                <a:cs typeface="Calibri"/>
              </a:rPr>
              <a:t>98</a:t>
            </a:r>
            <a:r>
              <a:rPr sz="1800" spc="-10" dirty="0" smtClean="0">
                <a:latin typeface="Calibri"/>
                <a:cs typeface="Calibri"/>
              </a:rPr>
              <a:t>5</a:t>
            </a:r>
            <a:r>
              <a:rPr sz="1800" spc="-10" dirty="0" smtClean="0">
                <a:latin typeface="宋体"/>
                <a:cs typeface="宋体"/>
              </a:rPr>
              <a:t>高 校</a:t>
            </a:r>
            <a:r>
              <a:rPr sz="1800" spc="-10" dirty="0" smtClean="0">
                <a:latin typeface="Calibri"/>
                <a:cs typeface="Calibri"/>
              </a:rPr>
              <a:t>(</a:t>
            </a:r>
            <a:r>
              <a:rPr sz="1800" spc="0" dirty="0" smtClean="0">
                <a:latin typeface="宋体"/>
                <a:cs typeface="宋体"/>
              </a:rPr>
              <a:t>如吉林大学，湖南大学</a:t>
            </a:r>
            <a:r>
              <a:rPr sz="1800" spc="-10" dirty="0" smtClean="0">
                <a:latin typeface="Calibri"/>
                <a:cs typeface="Calibri"/>
              </a:rPr>
              <a:t>)</a:t>
            </a:r>
            <a:r>
              <a:rPr sz="1800" spc="0" dirty="0" smtClean="0">
                <a:latin typeface="宋体"/>
                <a:cs typeface="宋体"/>
              </a:rPr>
              <a:t>和国外高 校（英国邓迪大学），是安徽工程大 学管理工程学院升硕率最高的专</a:t>
            </a:r>
            <a:r>
              <a:rPr sz="1800" spc="5" dirty="0" smtClean="0">
                <a:latin typeface="宋体"/>
                <a:cs typeface="宋体"/>
              </a:rPr>
              <a:t>业</a:t>
            </a:r>
            <a:r>
              <a:rPr sz="1800" spc="0" dirty="0" smtClean="0">
                <a:latin typeface="宋体"/>
                <a:cs typeface="宋体"/>
              </a:rPr>
              <a:t>。</a:t>
            </a:r>
            <a:endParaRPr sz="1800" dirty="0">
              <a:latin typeface="宋体"/>
              <a:cs typeface="宋体"/>
            </a:endParaRPr>
          </a:p>
        </p:txBody>
      </p:sp>
      <p:sp>
        <p:nvSpPr>
          <p:cNvPr id="4" name="object 4"/>
          <p:cNvSpPr/>
          <p:nvPr/>
        </p:nvSpPr>
        <p:spPr>
          <a:xfrm>
            <a:off x="4644009" y="1484769"/>
            <a:ext cx="4162044" cy="4720971"/>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75940" y="1143000"/>
            <a:ext cx="3477260" cy="2909570"/>
          </a:xfrm>
          <a:prstGeom prst="rect">
            <a:avLst/>
          </a:prstGeom>
        </p:spPr>
        <p:txBody>
          <a:bodyPr vert="horz" wrap="square" lIns="0" tIns="0" rIns="0" bIns="0" rtlCol="0">
            <a:noAutofit/>
          </a:bodyPr>
          <a:lstStyle/>
          <a:p>
            <a:pPr marL="12700" marR="12700">
              <a:lnSpc>
                <a:spcPct val="99400"/>
              </a:lnSpc>
            </a:pPr>
            <a:r>
              <a:rPr sz="1600" spc="-20" dirty="0" smtClean="0">
                <a:latin typeface="宋体"/>
                <a:cs typeface="宋体"/>
              </a:rPr>
              <a:t>我</a:t>
            </a:r>
            <a:r>
              <a:rPr sz="1600" spc="-25" dirty="0" smtClean="0">
                <a:latin typeface="宋体"/>
                <a:cs typeface="宋体"/>
              </a:rPr>
              <a:t>系</a:t>
            </a:r>
            <a:r>
              <a:rPr sz="1600" spc="-20" dirty="0" smtClean="0">
                <a:latin typeface="宋体"/>
                <a:cs typeface="宋体"/>
              </a:rPr>
              <a:t>在</a:t>
            </a:r>
            <a:r>
              <a:rPr sz="1600" spc="-15" dirty="0" smtClean="0">
                <a:latin typeface="宋体"/>
                <a:cs typeface="宋体"/>
              </a:rPr>
              <a:t>学</a:t>
            </a:r>
            <a:r>
              <a:rPr sz="1600" spc="-20" dirty="0" smtClean="0">
                <a:latin typeface="宋体"/>
                <a:cs typeface="宋体"/>
              </a:rPr>
              <a:t>生</a:t>
            </a:r>
            <a:r>
              <a:rPr sz="1600" spc="-25" dirty="0" smtClean="0">
                <a:latin typeface="宋体"/>
                <a:cs typeface="宋体"/>
              </a:rPr>
              <a:t>教</a:t>
            </a:r>
            <a:r>
              <a:rPr sz="1600" spc="-15" dirty="0" smtClean="0">
                <a:latin typeface="宋体"/>
                <a:cs typeface="宋体"/>
              </a:rPr>
              <a:t>育</a:t>
            </a:r>
            <a:r>
              <a:rPr sz="1600" spc="-20" dirty="0" smtClean="0">
                <a:latin typeface="宋体"/>
                <a:cs typeface="宋体"/>
              </a:rPr>
              <a:t>中</a:t>
            </a:r>
            <a:r>
              <a:rPr sz="1600" spc="-25" dirty="0" smtClean="0">
                <a:latin typeface="宋体"/>
                <a:cs typeface="宋体"/>
              </a:rPr>
              <a:t>追</a:t>
            </a:r>
            <a:r>
              <a:rPr sz="1600" spc="-20" dirty="0" smtClean="0">
                <a:latin typeface="宋体"/>
                <a:cs typeface="宋体"/>
              </a:rPr>
              <a:t>求</a:t>
            </a:r>
            <a:r>
              <a:rPr sz="1600" spc="-15" dirty="0" smtClean="0">
                <a:latin typeface="宋体"/>
                <a:cs typeface="宋体"/>
              </a:rPr>
              <a:t>“</a:t>
            </a:r>
            <a:r>
              <a:rPr sz="1600" spc="-20" dirty="0" smtClean="0">
                <a:latin typeface="宋体"/>
                <a:cs typeface="宋体"/>
              </a:rPr>
              <a:t>德</a:t>
            </a:r>
            <a:r>
              <a:rPr sz="1600" spc="-25" dirty="0" smtClean="0">
                <a:latin typeface="宋体"/>
                <a:cs typeface="宋体"/>
              </a:rPr>
              <a:t>智</a:t>
            </a:r>
            <a:r>
              <a:rPr sz="1600" spc="-15" dirty="0" smtClean="0">
                <a:latin typeface="宋体"/>
                <a:cs typeface="宋体"/>
              </a:rPr>
              <a:t>体</a:t>
            </a:r>
            <a:r>
              <a:rPr sz="1600" spc="-20" dirty="0" smtClean="0">
                <a:latin typeface="宋体"/>
                <a:cs typeface="宋体"/>
              </a:rPr>
              <a:t>美</a:t>
            </a:r>
            <a:r>
              <a:rPr sz="1600" spc="-25" dirty="0" smtClean="0">
                <a:latin typeface="宋体"/>
                <a:cs typeface="宋体"/>
              </a:rPr>
              <a:t>劳</a:t>
            </a:r>
            <a:r>
              <a:rPr sz="1600" spc="-20" dirty="0" smtClean="0">
                <a:latin typeface="宋体"/>
                <a:cs typeface="宋体"/>
              </a:rPr>
              <a:t>” 全面发展，系团委、学生会和研究生 会等学生组织开展了丰富多彩的党团 活动、文体活动和科技创新活动，如 “青马工程”党建活动、寝室风采大 赛、大学生职业生涯规划大赛、新生 趣味运动会、新生篮球杯、以及“创 意改善”科技竞赛等，积极组织学生 参加各种学术会议和专业类赛事，将 学习与娱乐、知识与竞技融为一体， 既培养学生的团队合作精神，又丰富</a:t>
            </a:r>
            <a:r>
              <a:rPr sz="1600" spc="-15" dirty="0" smtClean="0">
                <a:latin typeface="宋体"/>
                <a:cs typeface="宋体"/>
              </a:rPr>
              <a:t> 了课余生活。</a:t>
            </a:r>
            <a:endParaRPr sz="1600" dirty="0">
              <a:latin typeface="宋体"/>
              <a:cs typeface="宋体"/>
            </a:endParaRPr>
          </a:p>
        </p:txBody>
      </p:sp>
      <p:sp>
        <p:nvSpPr>
          <p:cNvPr id="3" name="object 3"/>
          <p:cNvSpPr/>
          <p:nvPr/>
        </p:nvSpPr>
        <p:spPr>
          <a:xfrm>
            <a:off x="557961" y="4041851"/>
            <a:ext cx="2390267" cy="2664333"/>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2779014" y="228472"/>
            <a:ext cx="4094479" cy="476884"/>
          </a:xfrm>
          <a:prstGeom prst="rect">
            <a:avLst/>
          </a:prstGeom>
        </p:spPr>
        <p:txBody>
          <a:bodyPr vert="horz" wrap="square" lIns="0" tIns="0" rIns="0" bIns="0" rtlCol="0">
            <a:noAutofit/>
          </a:bodyPr>
          <a:lstStyle/>
          <a:p>
            <a:pPr marL="12700">
              <a:lnSpc>
                <a:spcPts val="3750"/>
              </a:lnSpc>
            </a:pPr>
            <a:r>
              <a:rPr sz="3200" dirty="0" smtClean="0">
                <a:latin typeface="宋体"/>
                <a:cs typeface="宋体"/>
              </a:rPr>
              <a:t>工业工程专业学生活动</a:t>
            </a:r>
            <a:endParaRPr sz="3200">
              <a:latin typeface="宋体"/>
              <a:cs typeface="宋体"/>
            </a:endParaRPr>
          </a:p>
        </p:txBody>
      </p:sp>
      <p:sp>
        <p:nvSpPr>
          <p:cNvPr id="5" name="object 5"/>
          <p:cNvSpPr/>
          <p:nvPr/>
        </p:nvSpPr>
        <p:spPr>
          <a:xfrm>
            <a:off x="3597783" y="4229773"/>
            <a:ext cx="2664333" cy="2486279"/>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186359" y="1196721"/>
            <a:ext cx="2761869" cy="2623566"/>
          </a:xfrm>
          <a:prstGeom prst="rect">
            <a:avLst/>
          </a:prstGeom>
          <a:blipFill>
            <a:blip r:embed="rId4" cstate="print"/>
            <a:stretch>
              <a:fillRect/>
            </a:stretch>
          </a:blipFill>
        </p:spPr>
        <p:txBody>
          <a:bodyPr wrap="square" lIns="0" tIns="0" rIns="0" bIns="0" rtlCol="0">
            <a:noAutofit/>
          </a:bodyPr>
          <a:lstStyle/>
          <a:p>
            <a:endParaRPr/>
          </a:p>
        </p:txBody>
      </p:sp>
      <p:sp>
        <p:nvSpPr>
          <p:cNvPr id="7" name="object 7"/>
          <p:cNvSpPr/>
          <p:nvPr/>
        </p:nvSpPr>
        <p:spPr>
          <a:xfrm>
            <a:off x="6516243" y="4221873"/>
            <a:ext cx="2160270" cy="2304288"/>
          </a:xfrm>
          <a:prstGeom prst="rect">
            <a:avLst/>
          </a:prstGeom>
          <a:blipFill>
            <a:blip r:embed="rId5" cstate="print"/>
            <a:stretch>
              <a:fillRect/>
            </a:stretch>
          </a:blipFill>
        </p:spPr>
        <p:txBody>
          <a:bodyPr wrap="square" lIns="0" tIns="0" rIns="0" bIns="0" rtlCol="0">
            <a:noAutofit/>
          </a:bodyPr>
          <a:lstStyle/>
          <a:p>
            <a:endParaRPr/>
          </a:p>
        </p:txBody>
      </p:sp>
      <p:sp>
        <p:nvSpPr>
          <p:cNvPr id="8" name="object 8"/>
          <p:cNvSpPr/>
          <p:nvPr/>
        </p:nvSpPr>
        <p:spPr>
          <a:xfrm>
            <a:off x="6584060" y="1268730"/>
            <a:ext cx="2126996" cy="2619756"/>
          </a:xfrm>
          <a:prstGeom prst="rect">
            <a:avLst/>
          </a:prstGeom>
          <a:blipFill>
            <a:blip r:embed="rId6" cstate="print"/>
            <a:stretch>
              <a:fillRect/>
            </a:stretch>
          </a:blipFill>
        </p:spPr>
        <p:txBody>
          <a:bodyPr wrap="square" lIns="0" tIns="0" rIns="0" bIns="0" rtlCol="0">
            <a:noAutofit/>
          </a:bodyPr>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57600" y="797788"/>
            <a:ext cx="1674814" cy="476884"/>
          </a:xfrm>
          <a:prstGeom prst="rect">
            <a:avLst/>
          </a:prstGeom>
        </p:spPr>
        <p:txBody>
          <a:bodyPr vert="horz" wrap="square" lIns="0" tIns="0" rIns="0" bIns="0" rtlCol="0">
            <a:noAutofit/>
          </a:bodyPr>
          <a:lstStyle/>
          <a:p>
            <a:pPr marL="12700">
              <a:lnSpc>
                <a:spcPts val="3750"/>
              </a:lnSpc>
            </a:pPr>
            <a:r>
              <a:rPr lang="zh-CN" altLang="en-US" sz="3200" dirty="0" smtClean="0">
                <a:solidFill>
                  <a:prstClr val="black"/>
                </a:solidFill>
                <a:latin typeface="宋体"/>
                <a:cs typeface="宋体"/>
              </a:rPr>
              <a:t>获奖证书</a:t>
            </a:r>
            <a:endParaRPr sz="3200" dirty="0">
              <a:solidFill>
                <a:prstClr val="black"/>
              </a:solidFill>
              <a:latin typeface="宋体"/>
              <a:cs typeface="宋体"/>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741892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31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57600" y="797788"/>
            <a:ext cx="1674814" cy="476884"/>
          </a:xfrm>
          <a:prstGeom prst="rect">
            <a:avLst/>
          </a:prstGeom>
        </p:spPr>
        <p:txBody>
          <a:bodyPr vert="horz" wrap="square" lIns="0" tIns="0" rIns="0" bIns="0" rtlCol="0">
            <a:noAutofit/>
          </a:bodyPr>
          <a:lstStyle/>
          <a:p>
            <a:pPr marL="12700">
              <a:lnSpc>
                <a:spcPts val="3750"/>
              </a:lnSpc>
            </a:pPr>
            <a:r>
              <a:rPr lang="zh-CN" altLang="en-US" sz="3200" dirty="0" smtClean="0">
                <a:solidFill>
                  <a:prstClr val="black"/>
                </a:solidFill>
                <a:latin typeface="宋体"/>
                <a:cs typeface="宋体"/>
              </a:rPr>
              <a:t>获奖证书</a:t>
            </a:r>
            <a:endParaRPr sz="3200" dirty="0">
              <a:solidFill>
                <a:prstClr val="black"/>
              </a:solidFill>
              <a:latin typeface="宋体"/>
              <a:cs typeface="宋体"/>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85018"/>
            <a:ext cx="3581400" cy="4939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385018"/>
            <a:ext cx="3581400" cy="5067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4134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57600" y="797788"/>
            <a:ext cx="1674814" cy="476884"/>
          </a:xfrm>
          <a:prstGeom prst="rect">
            <a:avLst/>
          </a:prstGeom>
        </p:spPr>
        <p:txBody>
          <a:bodyPr vert="horz" wrap="square" lIns="0" tIns="0" rIns="0" bIns="0" rtlCol="0">
            <a:noAutofit/>
          </a:bodyPr>
          <a:lstStyle/>
          <a:p>
            <a:pPr marL="12700">
              <a:lnSpc>
                <a:spcPts val="3750"/>
              </a:lnSpc>
            </a:pPr>
            <a:r>
              <a:rPr lang="zh-CN" altLang="en-US" sz="3200" dirty="0" smtClean="0">
                <a:solidFill>
                  <a:prstClr val="black"/>
                </a:solidFill>
                <a:latin typeface="宋体"/>
                <a:cs typeface="宋体"/>
              </a:rPr>
              <a:t>获奖证书</a:t>
            </a:r>
            <a:endParaRPr sz="3200" dirty="0">
              <a:solidFill>
                <a:prstClr val="black"/>
              </a:solidFill>
              <a:latin typeface="宋体"/>
              <a:cs typeface="宋体"/>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6207" y="1600200"/>
            <a:ext cx="61976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6653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57600" y="797788"/>
            <a:ext cx="1674814" cy="476884"/>
          </a:xfrm>
          <a:prstGeom prst="rect">
            <a:avLst/>
          </a:prstGeom>
        </p:spPr>
        <p:txBody>
          <a:bodyPr vert="horz" wrap="square" lIns="0" tIns="0" rIns="0" bIns="0" rtlCol="0">
            <a:noAutofit/>
          </a:bodyPr>
          <a:lstStyle/>
          <a:p>
            <a:pPr marL="12700">
              <a:lnSpc>
                <a:spcPts val="3750"/>
              </a:lnSpc>
            </a:pPr>
            <a:r>
              <a:rPr lang="zh-CN" altLang="en-US" sz="3200" dirty="0" smtClean="0">
                <a:solidFill>
                  <a:prstClr val="black"/>
                </a:solidFill>
                <a:latin typeface="宋体"/>
                <a:cs typeface="宋体"/>
              </a:rPr>
              <a:t>获奖证书</a:t>
            </a:r>
            <a:endParaRPr sz="3200" dirty="0">
              <a:solidFill>
                <a:prstClr val="black"/>
              </a:solidFill>
              <a:latin typeface="宋体"/>
              <a:cs typeface="宋体"/>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106760" y="393075"/>
            <a:ext cx="4776494" cy="7038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7304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28850" y="1219200"/>
            <a:ext cx="5162550" cy="1811655"/>
          </a:xfrm>
          <a:prstGeom prst="rect">
            <a:avLst/>
          </a:prstGeom>
        </p:spPr>
        <p:txBody>
          <a:bodyPr vert="horz" wrap="square" lIns="0" tIns="0" rIns="0" bIns="0" rtlCol="0">
            <a:noAutofit/>
          </a:bodyPr>
          <a:lstStyle/>
          <a:p>
            <a:pPr marL="12700" marR="12700" algn="ctr">
              <a:lnSpc>
                <a:spcPct val="100000"/>
              </a:lnSpc>
            </a:pPr>
            <a:r>
              <a:rPr lang="zh-CN" altLang="en-US" sz="4000" dirty="0" smtClean="0">
                <a:latin typeface="宋体"/>
                <a:cs typeface="宋体"/>
              </a:rPr>
              <a:t>欢迎大家就读工业</a:t>
            </a:r>
            <a:endParaRPr lang="en-US" altLang="zh-CN" sz="4000" dirty="0" smtClean="0">
              <a:latin typeface="宋体"/>
              <a:cs typeface="宋体"/>
            </a:endParaRPr>
          </a:p>
          <a:p>
            <a:pPr marL="12700" marR="12700" algn="ctr">
              <a:lnSpc>
                <a:spcPct val="100000"/>
              </a:lnSpc>
            </a:pPr>
            <a:r>
              <a:rPr lang="zh-CN" altLang="en-US" sz="4000" dirty="0" smtClean="0">
                <a:latin typeface="宋体"/>
                <a:cs typeface="宋体"/>
              </a:rPr>
              <a:t>工程专业！</a:t>
            </a:r>
            <a:endParaRPr sz="4000" dirty="0">
              <a:latin typeface="宋体"/>
              <a:cs typeface="宋体"/>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878" y="3252787"/>
            <a:ext cx="7437437" cy="2767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TotalTime>
  <Words>551</Words>
  <Application>Microsoft Office PowerPoint</Application>
  <PresentationFormat>全屏显示(4:3)</PresentationFormat>
  <Paragraphs>52</Paragraphs>
  <Slides>15</Slides>
  <Notes>0</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Office Theme</vt:lpstr>
      <vt:lpstr>PowerPoint 演示文稿</vt:lpstr>
      <vt:lpstr>PowerPoint 演示文稿</vt:lpstr>
      <vt:lpstr>PowerPoint 演示文稿</vt:lpstr>
      <vt:lpstr>PowerPoint 演示文稿</vt:lpstr>
      <vt:lpstr>工业工程专业特色</vt:lpstr>
      <vt:lpstr>PowerPoint 演示文稿</vt:lpstr>
      <vt:lpstr>PowerPoint 演示文稿</vt:lpstr>
      <vt:lpstr>工业工程专业国际合作</vt:lpstr>
      <vt:lpstr>工业工程专业就业去向</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工业工程系2018年度工作汇报</dc:title>
  <dc:creator>Administrator</dc:creator>
  <cp:lastModifiedBy>A</cp:lastModifiedBy>
  <cp:revision>9</cp:revision>
  <dcterms:created xsi:type="dcterms:W3CDTF">2020-04-12T19:52:19Z</dcterms:created>
  <dcterms:modified xsi:type="dcterms:W3CDTF">2020-04-12T13:21:29Z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2019-03-03T00:00:00Z</vt:filetime>
  </property>
  <property fmtid="{D5CDD505-2E9C-101B-9397-08002B2CF9AE}" pid="3" name="LastSaved">
    <vt:filetime>2020-04-12T00:00:00Z</vt:filetime>
  </property>
</Properties>
</file>